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88" r:id="rId5"/>
    <p:sldId id="261" r:id="rId6"/>
    <p:sldId id="259" r:id="rId7"/>
    <p:sldId id="282" r:id="rId8"/>
    <p:sldId id="269" r:id="rId9"/>
    <p:sldId id="283" r:id="rId10"/>
    <p:sldId id="284" r:id="rId11"/>
    <p:sldId id="279" r:id="rId12"/>
    <p:sldId id="270" r:id="rId13"/>
    <p:sldId id="274" r:id="rId14"/>
    <p:sldId id="275" r:id="rId15"/>
    <p:sldId id="277" r:id="rId16"/>
    <p:sldId id="278" r:id="rId17"/>
    <p:sldId id="280" r:id="rId18"/>
    <p:sldId id="273" r:id="rId19"/>
    <p:sldId id="286" r:id="rId20"/>
    <p:sldId id="287" r:id="rId21"/>
    <p:sldId id="271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4A4"/>
    <a:srgbClr val="B72415"/>
    <a:srgbClr val="C50715"/>
    <a:srgbClr val="CC3300"/>
    <a:srgbClr val="0000FF"/>
    <a:srgbClr val="893AF2"/>
    <a:srgbClr val="FFCCCC"/>
    <a:srgbClr val="217893"/>
    <a:srgbClr val="21A7A1"/>
    <a:srgbClr val="FCF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525" autoAdjust="0"/>
    <p:restoredTop sz="98616" autoAdjust="0"/>
  </p:normalViewPr>
  <p:slideViewPr>
    <p:cSldViewPr>
      <p:cViewPr varScale="1">
        <p:scale>
          <a:sx n="153" d="100"/>
          <a:sy n="153" d="100"/>
        </p:scale>
        <p:origin x="-41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0E62-C41C-4418-840B-87BAF9F6147E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888FC-398E-4270-8954-73DEE65BE3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E1FFF-1F21-4BB8-91A5-7C2F601ADE38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C4895-A92D-43FA-8D37-303F5CBB6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2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C4895-A92D-43FA-8D37-303F5CBB64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2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C4895-A92D-43FA-8D37-303F5CBB64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4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C4895-A92D-43FA-8D37-303F5CBB64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6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50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31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3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5828"/>
            <a:ext cx="9144000" cy="3576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39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915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5190"/>
            <a:ext cx="9144000" cy="3934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</a:t>
            </a:r>
            <a:r>
              <a:rPr lang="en-US" altLang="ko-KR" dirty="0" smtClean="0"/>
              <a:t>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28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FA6AF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FA6AF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FA6AF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FA6AF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59" r:id="rId3"/>
    <p:sldLayoutId id="2147483652" r:id="rId4"/>
    <p:sldLayoutId id="2147483661" r:id="rId5"/>
    <p:sldLayoutId id="2147483660" r:id="rId6"/>
    <p:sldLayoutId id="2147483662" r:id="rId7"/>
    <p:sldLayoutId id="2147483655" r:id="rId8"/>
    <p:sldLayoutId id="2147483663" r:id="rId9"/>
    <p:sldLayoutId id="2147483664" r:id="rId10"/>
    <p:sldLayoutId id="2147483668" r:id="rId11"/>
    <p:sldLayoutId id="2147483665" r:id="rId12"/>
    <p:sldLayoutId id="2147483670" r:id="rId13"/>
    <p:sldLayoutId id="2147483672" r:id="rId14"/>
    <p:sldLayoutId id="2147483656" r:id="rId15"/>
    <p:sldLayoutId id="2147483673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microsoft.com/office/2007/relationships/hdphoto" Target="../media/hdphoto14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microsoft.com/office/2007/relationships/hdphoto" Target="../media/hdphoto13.wdp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5.wdp"/><Relationship Id="rId7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1.jpe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6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222.239.231.245:8000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8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microsoft.com/office/2007/relationships/hdphoto" Target="../media/hdphoto18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microsoft.com/office/2007/relationships/hdphoto" Target="../media/hdphoto7.wdp"/><Relationship Id="rId10" Type="http://schemas.openxmlformats.org/officeDocument/2006/relationships/image" Target="../media/image16.png"/><Relationship Id="rId4" Type="http://schemas.openxmlformats.org/officeDocument/2006/relationships/image" Target="../media/image67.png"/><Relationship Id="rId9" Type="http://schemas.microsoft.com/office/2007/relationships/hdphoto" Target="../media/hdphoto17.wdp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microsoft.com/office/2007/relationships/hdphoto" Target="../media/hdphoto8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651870"/>
            <a:ext cx="9144000" cy="9361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team. </a:t>
            </a:r>
            <a:r>
              <a:rPr lang="en-US" altLang="ko-KR" sz="8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R</a:t>
            </a:r>
            <a:r>
              <a:rPr lang="en-US" altLang="ko-KR" sz="800" b="1" dirty="0" smtClean="0">
                <a:solidFill>
                  <a:srgbClr val="00B05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G</a:t>
            </a:r>
            <a:r>
              <a:rPr lang="en-US" altLang="ko-KR" sz="8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B</a:t>
            </a:r>
            <a:endParaRPr lang="ko-KR" altLang="en-US" sz="8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000" dirty="0" smtClean="0">
                <a:ln w="10160">
                  <a:noFill/>
                  <a:prstDash val="solid"/>
                </a:ln>
                <a:solidFill>
                  <a:srgbClr val="00C7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RC</a:t>
            </a:r>
            <a:r>
              <a:rPr lang="en-US" altLang="ko-KR" sz="4000" dirty="0" smtClean="0">
                <a:ln w="3175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PAY</a:t>
            </a:r>
            <a:endParaRPr lang="en-US" altLang="ko-KR" sz="4000" dirty="0">
              <a:ln w="3175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4190614"/>
            <a:ext cx="9144000" cy="288032"/>
          </a:xfrm>
        </p:spPr>
        <p:txBody>
          <a:bodyPr/>
          <a:lstStyle/>
          <a:p>
            <a:r>
              <a:rPr lang="ko-KR" altLang="en-US" b="0" dirty="0" smtClean="0">
                <a:solidFill>
                  <a:schemeClr val="bg1">
                    <a:lumMod val="9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블록체인 기반 웹 어플리케이션</a:t>
            </a:r>
            <a:endParaRPr lang="ko-KR" altLang="en-US" b="0" dirty="0">
              <a:solidFill>
                <a:schemeClr val="bg1">
                  <a:lumMod val="9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2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6786562" y="3003798"/>
            <a:ext cx="1506192" cy="1924184"/>
          </a:xfrm>
          <a:prstGeom prst="roundRect">
            <a:avLst>
              <a:gd name="adj" fmla="val 5029"/>
            </a:avLst>
          </a:prstGeom>
          <a:solidFill>
            <a:srgbClr val="217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889417" y="3003798"/>
            <a:ext cx="2001725" cy="1924184"/>
          </a:xfrm>
          <a:prstGeom prst="roundRect">
            <a:avLst>
              <a:gd name="adj" fmla="val 502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5784" y="3003798"/>
            <a:ext cx="3240360" cy="1924184"/>
          </a:xfrm>
          <a:prstGeom prst="roundRect">
            <a:avLst>
              <a:gd name="adj" fmla="val 5029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 descr="C:\Users\yslee\Downloads\blockchain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83" y="2071635"/>
            <a:ext cx="446826" cy="44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slee\Downloads\responsive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56" y="2072490"/>
            <a:ext cx="427252" cy="4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전체기능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1" name="Rectangle 18"/>
          <p:cNvSpPr/>
          <p:nvPr/>
        </p:nvSpPr>
        <p:spPr>
          <a:xfrm>
            <a:off x="4516689" y="1167086"/>
            <a:ext cx="703383" cy="558852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Freeform 54"/>
          <p:cNvSpPr/>
          <p:nvPr/>
        </p:nvSpPr>
        <p:spPr>
          <a:xfrm>
            <a:off x="2210515" y="1865597"/>
            <a:ext cx="5311949" cy="155838"/>
          </a:xfrm>
          <a:custGeom>
            <a:avLst/>
            <a:gdLst>
              <a:gd name="connsiteX0" fmla="*/ 7951 w 5311471"/>
              <a:gd name="connsiteY0" fmla="*/ 159026 h 159026"/>
              <a:gd name="connsiteX1" fmla="*/ 0 w 5311471"/>
              <a:gd name="connsiteY1" fmla="*/ 0 h 159026"/>
              <a:gd name="connsiteX2" fmla="*/ 5311471 w 5311471"/>
              <a:gd name="connsiteY2" fmla="*/ 15903 h 159026"/>
              <a:gd name="connsiteX3" fmla="*/ 5303520 w 5311471"/>
              <a:gd name="connsiteY3" fmla="*/ 151075 h 159026"/>
              <a:gd name="connsiteX0" fmla="*/ 0 w 5327374"/>
              <a:gd name="connsiteY0" fmla="*/ 159026 h 159026"/>
              <a:gd name="connsiteX1" fmla="*/ 15903 w 5327374"/>
              <a:gd name="connsiteY1" fmla="*/ 0 h 159026"/>
              <a:gd name="connsiteX2" fmla="*/ 5327374 w 5327374"/>
              <a:gd name="connsiteY2" fmla="*/ 15903 h 159026"/>
              <a:gd name="connsiteX3" fmla="*/ 5319423 w 5327374"/>
              <a:gd name="connsiteY3" fmla="*/ 151075 h 159026"/>
              <a:gd name="connsiteX0" fmla="*/ 15902 w 5311471"/>
              <a:gd name="connsiteY0" fmla="*/ 159026 h 159026"/>
              <a:gd name="connsiteX1" fmla="*/ 0 w 5311471"/>
              <a:gd name="connsiteY1" fmla="*/ 0 h 159026"/>
              <a:gd name="connsiteX2" fmla="*/ 5311471 w 5311471"/>
              <a:gd name="connsiteY2" fmla="*/ 15903 h 159026"/>
              <a:gd name="connsiteX3" fmla="*/ 5303520 w 5311471"/>
              <a:gd name="connsiteY3" fmla="*/ 151075 h 159026"/>
              <a:gd name="connsiteX0" fmla="*/ 18604 w 5314173"/>
              <a:gd name="connsiteY0" fmla="*/ 159026 h 159026"/>
              <a:gd name="connsiteX1" fmla="*/ 0 w 5314173"/>
              <a:gd name="connsiteY1" fmla="*/ 140999 h 159026"/>
              <a:gd name="connsiteX2" fmla="*/ 2702 w 5314173"/>
              <a:gd name="connsiteY2" fmla="*/ 0 h 159026"/>
              <a:gd name="connsiteX3" fmla="*/ 5314173 w 5314173"/>
              <a:gd name="connsiteY3" fmla="*/ 15903 h 159026"/>
              <a:gd name="connsiteX4" fmla="*/ 5306222 w 5314173"/>
              <a:gd name="connsiteY4" fmla="*/ 151075 h 159026"/>
              <a:gd name="connsiteX0" fmla="*/ 0 w 5314173"/>
              <a:gd name="connsiteY0" fmla="*/ 140999 h 151075"/>
              <a:gd name="connsiteX1" fmla="*/ 2702 w 5314173"/>
              <a:gd name="connsiteY1" fmla="*/ 0 h 151075"/>
              <a:gd name="connsiteX2" fmla="*/ 5314173 w 5314173"/>
              <a:gd name="connsiteY2" fmla="*/ 15903 h 151075"/>
              <a:gd name="connsiteX3" fmla="*/ 5306222 w 5314173"/>
              <a:gd name="connsiteY3" fmla="*/ 151075 h 151075"/>
              <a:gd name="connsiteX0" fmla="*/ 8328 w 5311529"/>
              <a:gd name="connsiteY0" fmla="*/ 140999 h 151075"/>
              <a:gd name="connsiteX1" fmla="*/ 58 w 5311529"/>
              <a:gd name="connsiteY1" fmla="*/ 0 h 151075"/>
              <a:gd name="connsiteX2" fmla="*/ 5311529 w 5311529"/>
              <a:gd name="connsiteY2" fmla="*/ 15903 h 151075"/>
              <a:gd name="connsiteX3" fmla="*/ 5303578 w 5311529"/>
              <a:gd name="connsiteY3" fmla="*/ 151075 h 151075"/>
              <a:gd name="connsiteX0" fmla="*/ 0 w 5314174"/>
              <a:gd name="connsiteY0" fmla="*/ 140999 h 151075"/>
              <a:gd name="connsiteX1" fmla="*/ 2703 w 5314174"/>
              <a:gd name="connsiteY1" fmla="*/ 0 h 151075"/>
              <a:gd name="connsiteX2" fmla="*/ 5314174 w 5314174"/>
              <a:gd name="connsiteY2" fmla="*/ 15903 h 151075"/>
              <a:gd name="connsiteX3" fmla="*/ 5306223 w 5314174"/>
              <a:gd name="connsiteY3" fmla="*/ 151075 h 151075"/>
              <a:gd name="connsiteX0" fmla="*/ 874 w 5315048"/>
              <a:gd name="connsiteY0" fmla="*/ 140999 h 151075"/>
              <a:gd name="connsiteX1" fmla="*/ 3577 w 5315048"/>
              <a:gd name="connsiteY1" fmla="*/ 0 h 151075"/>
              <a:gd name="connsiteX2" fmla="*/ 5315048 w 5315048"/>
              <a:gd name="connsiteY2" fmla="*/ 15903 h 151075"/>
              <a:gd name="connsiteX3" fmla="*/ 5307097 w 5315048"/>
              <a:gd name="connsiteY3" fmla="*/ 151075 h 151075"/>
              <a:gd name="connsiteX0" fmla="*/ 8356 w 5311557"/>
              <a:gd name="connsiteY0" fmla="*/ 144656 h 151075"/>
              <a:gd name="connsiteX1" fmla="*/ 86 w 5311557"/>
              <a:gd name="connsiteY1" fmla="*/ 0 h 151075"/>
              <a:gd name="connsiteX2" fmla="*/ 5311557 w 5311557"/>
              <a:gd name="connsiteY2" fmla="*/ 15903 h 151075"/>
              <a:gd name="connsiteX3" fmla="*/ 5303606 w 5311557"/>
              <a:gd name="connsiteY3" fmla="*/ 151075 h 151075"/>
              <a:gd name="connsiteX0" fmla="*/ 8436 w 5311637"/>
              <a:gd name="connsiteY0" fmla="*/ 144656 h 151075"/>
              <a:gd name="connsiteX1" fmla="*/ 166 w 5311637"/>
              <a:gd name="connsiteY1" fmla="*/ 0 h 151075"/>
              <a:gd name="connsiteX2" fmla="*/ 5311637 w 5311637"/>
              <a:gd name="connsiteY2" fmla="*/ 15903 h 151075"/>
              <a:gd name="connsiteX3" fmla="*/ 5303686 w 5311637"/>
              <a:gd name="connsiteY3" fmla="*/ 151075 h 151075"/>
              <a:gd name="connsiteX0" fmla="*/ 3427 w 5313772"/>
              <a:gd name="connsiteY0" fmla="*/ 149419 h 151075"/>
              <a:gd name="connsiteX1" fmla="*/ 2301 w 5313772"/>
              <a:gd name="connsiteY1" fmla="*/ 0 h 151075"/>
              <a:gd name="connsiteX2" fmla="*/ 5313772 w 5313772"/>
              <a:gd name="connsiteY2" fmla="*/ 15903 h 151075"/>
              <a:gd name="connsiteX3" fmla="*/ 5305821 w 5313772"/>
              <a:gd name="connsiteY3" fmla="*/ 151075 h 151075"/>
              <a:gd name="connsiteX0" fmla="*/ 1604 w 5311949"/>
              <a:gd name="connsiteY0" fmla="*/ 149419 h 151075"/>
              <a:gd name="connsiteX1" fmla="*/ 478 w 5311949"/>
              <a:gd name="connsiteY1" fmla="*/ 0 h 151075"/>
              <a:gd name="connsiteX2" fmla="*/ 5311949 w 5311949"/>
              <a:gd name="connsiteY2" fmla="*/ 15903 h 151075"/>
              <a:gd name="connsiteX3" fmla="*/ 5303998 w 5311949"/>
              <a:gd name="connsiteY3" fmla="*/ 151075 h 151075"/>
              <a:gd name="connsiteX0" fmla="*/ 1604 w 5311949"/>
              <a:gd name="connsiteY0" fmla="*/ 149419 h 155838"/>
              <a:gd name="connsiteX1" fmla="*/ 478 w 5311949"/>
              <a:gd name="connsiteY1" fmla="*/ 0 h 155838"/>
              <a:gd name="connsiteX2" fmla="*/ 5311949 w 5311949"/>
              <a:gd name="connsiteY2" fmla="*/ 15903 h 155838"/>
              <a:gd name="connsiteX3" fmla="*/ 5311142 w 5311949"/>
              <a:gd name="connsiteY3" fmla="*/ 155838 h 155838"/>
              <a:gd name="connsiteX0" fmla="*/ 1604 w 5311949"/>
              <a:gd name="connsiteY0" fmla="*/ 149419 h 155838"/>
              <a:gd name="connsiteX1" fmla="*/ 478 w 5311949"/>
              <a:gd name="connsiteY1" fmla="*/ 0 h 155838"/>
              <a:gd name="connsiteX2" fmla="*/ 5311949 w 5311949"/>
              <a:gd name="connsiteY2" fmla="*/ 15903 h 155838"/>
              <a:gd name="connsiteX3" fmla="*/ 5311142 w 5311949"/>
              <a:gd name="connsiteY3" fmla="*/ 155838 h 15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949" h="155838">
                <a:moveTo>
                  <a:pt x="1604" y="149419"/>
                </a:moveTo>
                <a:cubicBezTo>
                  <a:pt x="-49" y="-4985"/>
                  <a:pt x="-423" y="47000"/>
                  <a:pt x="478" y="0"/>
                </a:cubicBezTo>
                <a:lnTo>
                  <a:pt x="5311949" y="15903"/>
                </a:lnTo>
                <a:cubicBezTo>
                  <a:pt x="5311680" y="62548"/>
                  <a:pt x="5309030" y="68712"/>
                  <a:pt x="5311142" y="155838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Freeform 55"/>
          <p:cNvSpPr/>
          <p:nvPr/>
        </p:nvSpPr>
        <p:spPr>
          <a:xfrm>
            <a:off x="4866730" y="1750405"/>
            <a:ext cx="0" cy="254442"/>
          </a:xfrm>
          <a:custGeom>
            <a:avLst/>
            <a:gdLst>
              <a:gd name="connsiteX0" fmla="*/ 0 w 0"/>
              <a:gd name="connsiteY0" fmla="*/ 0 h 254442"/>
              <a:gd name="connsiteX1" fmla="*/ 0 w 0"/>
              <a:gd name="connsiteY1" fmla="*/ 254442 h 2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442">
                <a:moveTo>
                  <a:pt x="0" y="0"/>
                </a:moveTo>
                <a:lnTo>
                  <a:pt x="0" y="254442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922974" y="2509815"/>
            <a:ext cx="193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관리자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22973" y="2726799"/>
            <a:ext cx="193142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서비스관리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934" y="2509815"/>
            <a:ext cx="193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44933" y="2726799"/>
            <a:ext cx="193142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일반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/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가맹점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01015" y="2509815"/>
            <a:ext cx="193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서버관리자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01014" y="2726799"/>
            <a:ext cx="1931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모니터링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7963" y="1229889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 w="10160">
                  <a:noFill/>
                  <a:prstDash val="solid"/>
                </a:ln>
                <a:solidFill>
                  <a:srgbClr val="00C7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RC</a:t>
            </a:r>
            <a:r>
              <a:rPr lang="en-US" altLang="ko-KR" sz="1200" dirty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PAY</a:t>
            </a:r>
          </a:p>
        </p:txBody>
      </p:sp>
      <p:pic>
        <p:nvPicPr>
          <p:cNvPr id="5124" name="Picture 4" descr="C:\Users\yslee\Downloads\home (2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06" y="2078146"/>
            <a:ext cx="446826" cy="44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85084" y="3465170"/>
            <a:ext cx="8688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회원가입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로그인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로그아웃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정보수정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아이디찾기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비밀번호찾기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359272" y="2931790"/>
            <a:ext cx="492150" cy="492150"/>
          </a:xfrm>
          <a:prstGeom prst="ellipse">
            <a:avLst/>
          </a:prstGeom>
          <a:solidFill>
            <a:srgbClr val="2FA6A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ko-KR" altLang="en-US" sz="95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계정</a:t>
            </a:r>
            <a:endParaRPr lang="en-US" altLang="ko-KR" sz="95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5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</a:t>
            </a:r>
            <a:r>
              <a:rPr lang="ko-KR" altLang="en-US" sz="95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86504" y="3465170"/>
            <a:ext cx="86889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자전거타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잔액조회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송금하기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결제하기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거래이력조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147222" y="2931790"/>
            <a:ext cx="492150" cy="49215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ko-KR" altLang="en-US" sz="9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계좌</a:t>
            </a:r>
            <a:endParaRPr lang="en-US" altLang="ko-KR" sz="9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</a:t>
            </a:r>
            <a:r>
              <a:rPr lang="ko-KR" alt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77168" y="3465170"/>
            <a:ext cx="86889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가맹점신청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결제이력조회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결제취</a:t>
            </a:r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937886" y="2931790"/>
            <a:ext cx="492150" cy="49215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가맹점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리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2996" y="3465170"/>
            <a:ext cx="8688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이용안내조회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오시는길조</a:t>
            </a:r>
            <a:r>
              <a:rPr lang="ko-KR" altLang="en-US" sz="900" b="1" dirty="0" err="1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공지사항조회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게시글등록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게시글수정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게시글삭제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67184" y="2931790"/>
            <a:ext cx="492150" cy="492150"/>
          </a:xfrm>
          <a:prstGeom prst="ellipse">
            <a:avLst/>
          </a:prstGeom>
          <a:solidFill>
            <a:srgbClr val="2FA6A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ko-KR" altLang="en-US" sz="95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공통</a:t>
            </a:r>
            <a:endParaRPr lang="ko-KR" altLang="en-US" sz="95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17824" y="3465170"/>
            <a:ext cx="115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대시보드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사용자관리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공지사항관리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가맹점승인관리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222000" y="2931790"/>
            <a:ext cx="492150" cy="4921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서비스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관리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55080" y="3465170"/>
            <a:ext cx="115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PEER 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상태 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BLOCK 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생성 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BLOCK 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정보 조회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CLOUD 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원격 관리</a:t>
            </a:r>
            <a:endParaRPr lang="en-US" altLang="ko-KR" sz="9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244420" y="2931790"/>
            <a:ext cx="595502" cy="49215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블록체인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모니터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링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884552" y="3465170"/>
            <a:ext cx="11578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발행이력관리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거래취소관리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통계</a:t>
            </a:r>
            <a:endParaRPr lang="en-US" altLang="ko-KR" sz="900" b="1" dirty="0" smtClean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088728" y="2931790"/>
            <a:ext cx="492150" cy="49215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지역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화폐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29532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C:\Users\yslee\Desktop\rc_web\rccoin\static\img\guide\payment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35" y="1271616"/>
            <a:ext cx="1806200" cy="29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slee\Desktop\오리\송금 모바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1" r="7153" b="12568"/>
          <a:stretch/>
        </p:blipFill>
        <p:spPr bwMode="auto">
          <a:xfrm>
            <a:off x="6731135" y="1970782"/>
            <a:ext cx="1800200" cy="26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http://cdn.osxdaily.com/wp-content/uploads/2017/08/convert-photo-to-pdf-io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130" y1="4538" x2="77406" y2="4706"/>
                        <a14:foregroundMark x1="20921" y1="8571" x2="21339" y2="91092"/>
                        <a14:foregroundMark x1="21967" y1="93277" x2="76569" y2="92941"/>
                        <a14:foregroundMark x1="25941" y1="1681" x2="72176" y2="1345"/>
                        <a14:foregroundMark x1="78452" y1="84202" x2="78243" y2="9580"/>
                        <a14:foregroundMark x1="20293" y1="9412" x2="20711" y2="91261"/>
                        <a14:backgroundMark x1="24686" y1="10252" x2="74477" y2="87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59582"/>
            <a:ext cx="3096344" cy="38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송금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1" name="왼쪽 화살표 50"/>
          <p:cNvSpPr/>
          <p:nvPr/>
        </p:nvSpPr>
        <p:spPr>
          <a:xfrm>
            <a:off x="2016412" y="3931999"/>
            <a:ext cx="732795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4" name="왼쪽 화살표 53"/>
          <p:cNvSpPr/>
          <p:nvPr/>
        </p:nvSpPr>
        <p:spPr>
          <a:xfrm flipH="1">
            <a:off x="2491151" y="3931999"/>
            <a:ext cx="42310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646" y="2430502"/>
            <a:ext cx="307777" cy="10861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① 송금페이지 접근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06219" y="3560673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②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보유잔액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96319" y="4059098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④ 송금요청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13783" y="2708613"/>
            <a:ext cx="307777" cy="47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⑤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결과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18900000">
            <a:off x="1972292" y="2650047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③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받는 계정 확인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5" name="왼쪽 화살표 84"/>
          <p:cNvSpPr/>
          <p:nvPr/>
        </p:nvSpPr>
        <p:spPr>
          <a:xfrm>
            <a:off x="2018517" y="3741528"/>
            <a:ext cx="732795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6" name="왼쪽 화살표 85"/>
          <p:cNvSpPr/>
          <p:nvPr/>
        </p:nvSpPr>
        <p:spPr>
          <a:xfrm flipH="1">
            <a:off x="2493256" y="3741528"/>
            <a:ext cx="42310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4" name="왼쪽 화살표 63"/>
          <p:cNvSpPr/>
          <p:nvPr/>
        </p:nvSpPr>
        <p:spPr>
          <a:xfrm rot="5400000">
            <a:off x="1030691" y="2861871"/>
            <a:ext cx="875170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8" name="왼쪽 화살표 87"/>
          <p:cNvSpPr/>
          <p:nvPr/>
        </p:nvSpPr>
        <p:spPr>
          <a:xfrm rot="5400000" flipH="1">
            <a:off x="891198" y="2854288"/>
            <a:ext cx="86612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9" name="왼쪽 화살표 58"/>
          <p:cNvSpPr/>
          <p:nvPr/>
        </p:nvSpPr>
        <p:spPr>
          <a:xfrm rot="18900000">
            <a:off x="1815732" y="2942070"/>
            <a:ext cx="1005928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0" name="왼쪽 화살표 59"/>
          <p:cNvSpPr/>
          <p:nvPr/>
        </p:nvSpPr>
        <p:spPr>
          <a:xfrm rot="18900000" flipH="1">
            <a:off x="2485013" y="2429768"/>
            <a:ext cx="687282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2050" name="Picture 2" descr="C:\Users\yslee\Desktop\rc_web\rccoin\static\img\guide\payment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5" y="1272992"/>
            <a:ext cx="1806200" cy="29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.osxdaily.com/wp-content/uploads/2017/08/convert-photo-to-pdf-io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130" y1="4538" x2="77406" y2="4706"/>
                        <a14:foregroundMark x1="20921" y1="8571" x2="21339" y2="91092"/>
                        <a14:foregroundMark x1="21967" y1="93277" x2="76569" y2="92941"/>
                        <a14:foregroundMark x1="25941" y1="1681" x2="72176" y2="1345"/>
                        <a14:foregroundMark x1="78452" y1="84202" x2="78243" y2="9580"/>
                        <a14:foregroundMark x1="20293" y1="9412" x2="20711" y2="91261"/>
                        <a14:backgroundMark x1="24686" y1="10252" x2="74477" y2="87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60958"/>
            <a:ext cx="3096344" cy="38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yslee\Desktop\오리\사용자 페이지 모바일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7964" l="3820" r="89663">
                        <a14:foregroundMark x1="19326" y1="28736" x2="30337" y2="34811"/>
                        <a14:foregroundMark x1="39326" y1="36125" x2="74831" y2="36289"/>
                        <a14:foregroundMark x1="16404" y1="52053" x2="81573" y2="56979"/>
                        <a14:foregroundMark x1="13933" y1="56158" x2="83596" y2="52217"/>
                        <a14:foregroundMark x1="84719" y1="56486" x2="83820" y2="47291"/>
                        <a14:foregroundMark x1="13258" y1="56650" x2="13258" y2="48112"/>
                        <a14:foregroundMark x1="12135" y1="54187" x2="12584" y2="44499"/>
                        <a14:foregroundMark x1="12809" y1="56979" x2="84270" y2="57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16956" r="14597" b="42527"/>
          <a:stretch/>
        </p:blipFill>
        <p:spPr bwMode="auto">
          <a:xfrm>
            <a:off x="4690615" y="2498829"/>
            <a:ext cx="1577581" cy="11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005735" y="1417110"/>
            <a:ext cx="807306" cy="1038138"/>
            <a:chOff x="2795133" y="1318510"/>
            <a:chExt cx="807306" cy="1038138"/>
          </a:xfrm>
        </p:grpSpPr>
        <p:grpSp>
          <p:nvGrpSpPr>
            <p:cNvPr id="11" name="그룹 10"/>
            <p:cNvGrpSpPr/>
            <p:nvPr/>
          </p:nvGrpSpPr>
          <p:grpSpPr>
            <a:xfrm>
              <a:off x="2795133" y="1318510"/>
              <a:ext cx="807306" cy="807306"/>
              <a:chOff x="2795133" y="1318510"/>
              <a:chExt cx="807306" cy="80730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2795133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4098" name="Picture 2" descr="C:\Users\yslee\Downloads\responsive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165" y="1480542"/>
                <a:ext cx="483242" cy="483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978212" y="2125816"/>
              <a:ext cx="4411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accent6">
                      <a:lumMod val="50000"/>
                    </a:schemeClr>
                  </a:solidFill>
                </a:rPr>
                <a:t>User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089989" y="1414480"/>
            <a:ext cx="807306" cy="1039735"/>
            <a:chOff x="1901157" y="1318510"/>
            <a:chExt cx="807306" cy="1039735"/>
          </a:xfrm>
        </p:grpSpPr>
        <p:grpSp>
          <p:nvGrpSpPr>
            <p:cNvPr id="10" name="그룹 9"/>
            <p:cNvGrpSpPr/>
            <p:nvPr/>
          </p:nvGrpSpPr>
          <p:grpSpPr>
            <a:xfrm>
              <a:off x="1901157" y="1318510"/>
              <a:ext cx="807306" cy="807306"/>
              <a:chOff x="1901157" y="1318510"/>
              <a:chExt cx="807306" cy="807306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1901157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4101" name="Picture 5" descr="C:\Users\yslee\Downloads\database (3)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9063" y="1476416"/>
                <a:ext cx="491495" cy="491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2126314" y="2127413"/>
              <a:ext cx="3513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7030A0"/>
                  </a:solidFill>
                </a:rPr>
                <a:t>DB</a:t>
              </a:r>
              <a:endParaRPr lang="ko-KR" altLang="en-US" sz="9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93888" y="3489884"/>
            <a:ext cx="807306" cy="1176448"/>
            <a:chOff x="989651" y="1319886"/>
            <a:chExt cx="807306" cy="1176448"/>
          </a:xfrm>
        </p:grpSpPr>
        <p:grpSp>
          <p:nvGrpSpPr>
            <p:cNvPr id="12" name="그룹 11"/>
            <p:cNvGrpSpPr/>
            <p:nvPr/>
          </p:nvGrpSpPr>
          <p:grpSpPr>
            <a:xfrm>
              <a:off x="989651" y="1319886"/>
              <a:ext cx="807306" cy="807306"/>
              <a:chOff x="1089376" y="1957985"/>
              <a:chExt cx="807306" cy="807306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1089376" y="1957985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66" name="Picture 6" descr="C:\Users\yslee\Downloads\blockchain (2)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171" y="2125780"/>
                <a:ext cx="471715" cy="471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992839" y="212700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rgbClr val="0070C0"/>
                  </a:solidFill>
                </a:rPr>
                <a:t>Blockchain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70C0"/>
                  </a:solidFill>
                </a:rPr>
                <a:t>Network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27584" y="3483534"/>
            <a:ext cx="1088761" cy="1044488"/>
            <a:chOff x="78603" y="1030138"/>
            <a:chExt cx="1088761" cy="1044488"/>
          </a:xfrm>
        </p:grpSpPr>
        <p:grpSp>
          <p:nvGrpSpPr>
            <p:cNvPr id="13" name="그룹 12"/>
            <p:cNvGrpSpPr/>
            <p:nvPr/>
          </p:nvGrpSpPr>
          <p:grpSpPr>
            <a:xfrm>
              <a:off x="223182" y="1030138"/>
              <a:ext cx="807306" cy="807306"/>
              <a:chOff x="282070" y="1468303"/>
              <a:chExt cx="807306" cy="80730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82070" y="1468303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65" name="Picture 4" descr="C:\Users\yslee\Downloads\globe (1)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35" y="1630768"/>
                <a:ext cx="471474" cy="471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Box 73"/>
            <p:cNvSpPr txBox="1"/>
            <p:nvPr/>
          </p:nvSpPr>
          <p:spPr>
            <a:xfrm>
              <a:off x="78603" y="1843794"/>
              <a:ext cx="10887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92D050"/>
                  </a:solidFill>
                </a:rPr>
                <a:t>Web Application</a:t>
              </a:r>
              <a:endParaRPr lang="ko-KR" altLang="en-US" sz="900" b="1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3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pbs.twimg.com/media/Ct58XC6WcAASWiI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3250" r="75750">
                        <a14:foregroundMark x1="17750" y1="22857" x2="17750" y2="22857"/>
                        <a14:foregroundMark x1="25000" y1="64127" x2="23750" y2="57302"/>
                        <a14:foregroundMark x1="19333" y1="33016" x2="16000" y2="12698"/>
                        <a14:foregroundMark x1="16500" y1="9524" x2="15750" y2="11587"/>
                        <a14:foregroundMark x1="41000" y1="12222" x2="39333" y2="2857"/>
                        <a14:foregroundMark x1="41000" y1="11746" x2="40750" y2="10794"/>
                        <a14:backgroundMark x1="54583" y1="21746" x2="47250" y2="317"/>
                        <a14:backgroundMark x1="18667" y1="33651" x2="18667" y2="3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25376"/>
          <a:stretch/>
        </p:blipFill>
        <p:spPr bwMode="auto">
          <a:xfrm>
            <a:off x="122975" y="1778452"/>
            <a:ext cx="3841460" cy="33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 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결제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1" name="왼쪽 화살표 50"/>
          <p:cNvSpPr/>
          <p:nvPr/>
        </p:nvSpPr>
        <p:spPr>
          <a:xfrm>
            <a:off x="6835547" y="4139798"/>
            <a:ext cx="562536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4" name="왼쪽 화살표 53"/>
          <p:cNvSpPr/>
          <p:nvPr/>
        </p:nvSpPr>
        <p:spPr>
          <a:xfrm flipH="1">
            <a:off x="7140027" y="4139798"/>
            <a:ext cx="42310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9" name="왼쪽 화살표 58"/>
          <p:cNvSpPr/>
          <p:nvPr/>
        </p:nvSpPr>
        <p:spPr>
          <a:xfrm rot="18900000" flipH="1">
            <a:off x="4052833" y="3193072"/>
            <a:ext cx="875169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3" name="왼쪽 화살표 62"/>
          <p:cNvSpPr/>
          <p:nvPr/>
        </p:nvSpPr>
        <p:spPr>
          <a:xfrm rot="18939565" flipH="1">
            <a:off x="6564461" y="3122950"/>
            <a:ext cx="1301765" cy="170256"/>
          </a:xfrm>
          <a:prstGeom prst="leftArrow">
            <a:avLst>
              <a:gd name="adj1" fmla="val 49184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4" name="왼쪽 화살표 63"/>
          <p:cNvSpPr/>
          <p:nvPr/>
        </p:nvSpPr>
        <p:spPr>
          <a:xfrm>
            <a:off x="4574356" y="4034015"/>
            <a:ext cx="1152128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905810" y="3080841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① </a:t>
            </a:r>
            <a:r>
              <a:rPr lang="en-US" altLang="ko-KR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QRCODE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촬영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49551" y="3760808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③ 보유잔액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60364" y="4266897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④ 결제요청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 rot="18941746">
            <a:off x="6620127" y="305180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⑤ 결제정보 저장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32040" y="3867894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⑥ 결과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71" name="Picture 2" descr="C:\Users\yslee\Desktop\rc_web\rccoin\static\img\guide\store_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17197" r="30740" b="22836"/>
          <a:stretch/>
        </p:blipFill>
        <p:spPr bwMode="auto">
          <a:xfrm>
            <a:off x="4619258" y="1923678"/>
            <a:ext cx="843460" cy="832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왼쪽 화살표 76"/>
          <p:cNvSpPr/>
          <p:nvPr/>
        </p:nvSpPr>
        <p:spPr>
          <a:xfrm flipH="1">
            <a:off x="3446342" y="2244470"/>
            <a:ext cx="898496" cy="170256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8" name="왼쪽 화살표 77"/>
          <p:cNvSpPr/>
          <p:nvPr/>
        </p:nvSpPr>
        <p:spPr>
          <a:xfrm>
            <a:off x="5726484" y="2244026"/>
            <a:ext cx="1684455" cy="170256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98921" y="2070163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결제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QR Code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생성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212292" y="2068274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가맹점 정보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1" name="왼쪽 화살표 80"/>
          <p:cNvSpPr/>
          <p:nvPr/>
        </p:nvSpPr>
        <p:spPr>
          <a:xfrm rot="2700000" flipH="1">
            <a:off x="5208601" y="3206530"/>
            <a:ext cx="848577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2700000">
            <a:off x="5299595" y="3108656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② 결제페이지 접근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5" name="왼쪽 화살표 84"/>
          <p:cNvSpPr/>
          <p:nvPr/>
        </p:nvSpPr>
        <p:spPr>
          <a:xfrm>
            <a:off x="6837652" y="3936887"/>
            <a:ext cx="562536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6" name="왼쪽 화살표 85"/>
          <p:cNvSpPr/>
          <p:nvPr/>
        </p:nvSpPr>
        <p:spPr>
          <a:xfrm flipH="1">
            <a:off x="7142132" y="3936887"/>
            <a:ext cx="42310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344431" y="1630849"/>
            <a:ext cx="134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>
                    <a:lumMod val="7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가맹점 </a:t>
            </a:r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  <a:ea typeface="나눔바른고딕 옛한글" panose="020B0603020101020101" pitchFamily="50" charset="-127"/>
              </a:rPr>
              <a:t>QR Code</a:t>
            </a:r>
            <a:endParaRPr lang="ko-KR" altLang="en-US" sz="1000" b="1" dirty="0">
              <a:solidFill>
                <a:schemeClr val="tx2">
                  <a:lumMod val="75000"/>
                </a:schemeClr>
              </a:solidFill>
              <a:ea typeface="나눔바른고딕 옛한글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312" y="1131590"/>
            <a:ext cx="3215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QR Code Generator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- Google API “QR Codes”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QR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Code Scanner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-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Open Source “QR Package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</a:rPr>
              <a:t>”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 옛한글" panose="020B0603020101020101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3548670" y="3699558"/>
            <a:ext cx="807306" cy="1038138"/>
            <a:chOff x="2795133" y="1318510"/>
            <a:chExt cx="807306" cy="103813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2795133" y="1318510"/>
              <a:ext cx="807306" cy="807306"/>
              <a:chOff x="2795133" y="1318510"/>
              <a:chExt cx="807306" cy="807306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2795133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104" name="Picture 2" descr="C:\Users\yslee\Downloads\responsiv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165" y="1480542"/>
                <a:ext cx="483242" cy="483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2" name="TextBox 101"/>
            <p:cNvSpPr txBox="1"/>
            <p:nvPr/>
          </p:nvSpPr>
          <p:spPr>
            <a:xfrm>
              <a:off x="2978212" y="2125816"/>
              <a:ext cx="4411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accent6">
                      <a:lumMod val="50000"/>
                    </a:schemeClr>
                  </a:solidFill>
                </a:rPr>
                <a:t>User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7668344" y="1921641"/>
            <a:ext cx="807306" cy="1039735"/>
            <a:chOff x="1901157" y="1318510"/>
            <a:chExt cx="807306" cy="1039735"/>
          </a:xfrm>
        </p:grpSpPr>
        <p:grpSp>
          <p:nvGrpSpPr>
            <p:cNvPr id="106" name="그룹 105"/>
            <p:cNvGrpSpPr/>
            <p:nvPr/>
          </p:nvGrpSpPr>
          <p:grpSpPr>
            <a:xfrm>
              <a:off x="1901157" y="1318510"/>
              <a:ext cx="807306" cy="807306"/>
              <a:chOff x="1901157" y="1318510"/>
              <a:chExt cx="807306" cy="807306"/>
            </a:xfrm>
          </p:grpSpPr>
          <p:sp>
            <p:nvSpPr>
              <p:cNvPr id="108" name="타원 107"/>
              <p:cNvSpPr/>
              <p:nvPr/>
            </p:nvSpPr>
            <p:spPr>
              <a:xfrm>
                <a:off x="1901157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109" name="Picture 5" descr="C:\Users\yslee\Downloads\database (3)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9063" y="1476416"/>
                <a:ext cx="491495" cy="491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2126314" y="2127413"/>
              <a:ext cx="3513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7030A0"/>
                  </a:solidFill>
                </a:rPr>
                <a:t>DB</a:t>
              </a:r>
              <a:endParaRPr lang="ko-KR" altLang="en-US" sz="9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7668344" y="3699558"/>
            <a:ext cx="807306" cy="1176448"/>
            <a:chOff x="989651" y="1319886"/>
            <a:chExt cx="807306" cy="117644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89651" y="1319886"/>
              <a:ext cx="807306" cy="807306"/>
              <a:chOff x="1089376" y="1957985"/>
              <a:chExt cx="807306" cy="807306"/>
            </a:xfrm>
          </p:grpSpPr>
          <p:sp>
            <p:nvSpPr>
              <p:cNvPr id="113" name="타원 112"/>
              <p:cNvSpPr/>
              <p:nvPr/>
            </p:nvSpPr>
            <p:spPr>
              <a:xfrm>
                <a:off x="1089376" y="1957985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114" name="Picture 6" descr="C:\Users\yslee\Downloads\blockchain (2)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171" y="2125780"/>
                <a:ext cx="471715" cy="471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992839" y="212700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rgbClr val="0070C0"/>
                  </a:solidFill>
                </a:rPr>
                <a:t>Blockchain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70C0"/>
                  </a:solidFill>
                </a:rPr>
                <a:t>Network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749008" y="3699558"/>
            <a:ext cx="1088761" cy="1044488"/>
            <a:chOff x="78603" y="1030138"/>
            <a:chExt cx="1088761" cy="1044488"/>
          </a:xfrm>
        </p:grpSpPr>
        <p:grpSp>
          <p:nvGrpSpPr>
            <p:cNvPr id="116" name="그룹 115"/>
            <p:cNvGrpSpPr/>
            <p:nvPr/>
          </p:nvGrpSpPr>
          <p:grpSpPr>
            <a:xfrm>
              <a:off x="223182" y="1030138"/>
              <a:ext cx="807306" cy="807306"/>
              <a:chOff x="282070" y="1468303"/>
              <a:chExt cx="807306" cy="807306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282070" y="1468303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119" name="Picture 4" descr="C:\Users\yslee\Downloads\globe (1)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35" y="1630768"/>
                <a:ext cx="471474" cy="471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78603" y="1843794"/>
              <a:ext cx="10887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92D050"/>
                  </a:solidFill>
                </a:rPr>
                <a:t>Web Application</a:t>
              </a:r>
              <a:endParaRPr lang="ko-KR" altLang="en-US" sz="9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399772" y="1921756"/>
            <a:ext cx="807306" cy="1038138"/>
            <a:chOff x="117624" y="1635646"/>
            <a:chExt cx="807306" cy="1038138"/>
          </a:xfrm>
        </p:grpSpPr>
        <p:grpSp>
          <p:nvGrpSpPr>
            <p:cNvPr id="120" name="그룹 119"/>
            <p:cNvGrpSpPr/>
            <p:nvPr/>
          </p:nvGrpSpPr>
          <p:grpSpPr>
            <a:xfrm>
              <a:off x="117624" y="1635646"/>
              <a:ext cx="807306" cy="1038138"/>
              <a:chOff x="2795133" y="1318510"/>
              <a:chExt cx="807306" cy="1038138"/>
            </a:xfrm>
          </p:grpSpPr>
          <p:sp>
            <p:nvSpPr>
              <p:cNvPr id="123" name="타원 122"/>
              <p:cNvSpPr/>
              <p:nvPr/>
            </p:nvSpPr>
            <p:spPr>
              <a:xfrm>
                <a:off x="2795133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958976" y="2125816"/>
                <a:ext cx="47961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rgbClr val="C00000"/>
                    </a:solidFill>
                  </a:rPr>
                  <a:t>Store</a:t>
                </a:r>
                <a:endParaRPr lang="ko-KR" altLang="en-US" sz="9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25" name="Picture 2" descr="C:\Users\yslee\Downloads\shop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61" y="1794384"/>
              <a:ext cx="489831" cy="489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2339752" y="1754518"/>
            <a:ext cx="86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2000" b="1" dirty="0">
              <a:solidFill>
                <a:srgbClr val="C00000"/>
              </a:solidFill>
              <a:latin typeface="Segoe UI Black" panose="020B0A02040204020203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446342" y="3540224"/>
            <a:ext cx="86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707904" y="1510680"/>
            <a:ext cx="4968552" cy="3352322"/>
            <a:chOff x="3845700" y="1523380"/>
            <a:chExt cx="4968552" cy="3352322"/>
          </a:xfrm>
        </p:grpSpPr>
        <p:grpSp>
          <p:nvGrpSpPr>
            <p:cNvPr id="4" name="그룹 3"/>
            <p:cNvGrpSpPr/>
            <p:nvPr/>
          </p:nvGrpSpPr>
          <p:grpSpPr>
            <a:xfrm>
              <a:off x="4284707" y="1692402"/>
              <a:ext cx="4209503" cy="3038348"/>
              <a:chOff x="4284707" y="1692402"/>
              <a:chExt cx="4209503" cy="3038348"/>
            </a:xfrm>
          </p:grpSpPr>
          <p:pic>
            <p:nvPicPr>
              <p:cNvPr id="1026" name="Picture 2" descr="C:\Users\yslee\Desktop\rc_web\rccoin\static\img\guide\remittance_2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4707" y="1692402"/>
                <a:ext cx="4209503" cy="29817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C:\Users\yslee\Desktop\오리\사용자 페이지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b="13879"/>
              <a:stretch/>
            </p:blipFill>
            <p:spPr bwMode="auto">
              <a:xfrm>
                <a:off x="4349750" y="2134279"/>
                <a:ext cx="4078544" cy="2596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ipad imag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658" y1="3345" x2="95331" y2="4268"/>
                          <a14:foregroundMark x1="95564" y1="4844" x2="94708" y2="94118"/>
                          <a14:foregroundMark x1="93619" y1="96424" x2="4125" y2="96424"/>
                          <a14:foregroundMark x1="4358" y1="95848" x2="3969" y2="3922"/>
                          <a14:foregroundMark x1="7626" y1="3460" x2="8016" y2="96540"/>
                          <a14:foregroundMark x1="2023" y1="5421" x2="2412" y2="94118"/>
                          <a14:foregroundMark x1="700" y1="94233" x2="545" y2="9343"/>
                          <a14:foregroundMark x1="96109" y1="2307" x2="98444" y2="7958"/>
                          <a14:foregroundMark x1="98210" y1="9919" x2="97510" y2="95271"/>
                          <a14:foregroundMark x1="92840" y1="91234" x2="92374" y2="3460"/>
                          <a14:foregroundMark x1="3580" y1="1038" x2="81868" y2="461"/>
                          <a14:foregroundMark x1="9805" y1="8766" x2="9961" y2="88351"/>
                          <a14:foregroundMark x1="24280" y1="98731" x2="72062" y2="99539"/>
                          <a14:backgroundMark x1="1167" y1="1615" x2="389" y2="577"/>
                          <a14:backgroundMark x1="11051" y1="6805" x2="89883" y2="93656"/>
                          <a14:backgroundMark x1="11907" y1="93887" x2="63580" y2="38062"/>
                          <a14:backgroundMark x1="16265" y1="9804" x2="85603" y2="11073"/>
                          <a14:backgroundMark x1="85681" y1="11419" x2="87549" y2="84544"/>
                          <a14:backgroundMark x1="83580" y1="68627" x2="40856" y2="7958"/>
                          <a14:backgroundMark x1="14163" y1="11649" x2="13930" y2="90081"/>
                          <a14:backgroundMark x1="16576" y1="89735" x2="84747" y2="88235"/>
                          <a14:backgroundMark x1="80156" y1="55363" x2="76342" y2="20761"/>
                          <a14:backgroundMark x1="74630" y1="21338" x2="50584" y2="18454"/>
                          <a14:backgroundMark x1="56265" y1="58247" x2="41946" y2="67359"/>
                          <a14:backgroundMark x1="31907" y1="43022" x2="44669" y2="57209"/>
                          <a14:backgroundMark x1="20389" y1="13956" x2="20934" y2="72318"/>
                          <a14:backgroundMark x1="81868" y1="17878" x2="80000" y2="73241"/>
                          <a14:backgroundMark x1="49650" y1="16378" x2="51206" y2="70588"/>
                          <a14:backgroundMark x1="74397" y1="18224" x2="31751" y2="17878"/>
                          <a14:backgroundMark x1="1167" y1="807" x2="0" y2="2768"/>
                          <a14:backgroundMark x1="467" y1="97578" x2="1556" y2="99885"/>
                          <a14:backgroundMark x1="99377" y1="97924" x2="97821" y2="99885"/>
                          <a14:backgroundMark x1="98210" y1="692" x2="99922" y2="3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700" y="1523380"/>
              <a:ext cx="4968552" cy="335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사용자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거래이력조회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4" name="왼쪽 화살표 63"/>
          <p:cNvSpPr/>
          <p:nvPr/>
        </p:nvSpPr>
        <p:spPr>
          <a:xfrm rot="1800000">
            <a:off x="1513587" y="2284137"/>
            <a:ext cx="875170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800000">
            <a:off x="1520766" y="1950697"/>
            <a:ext cx="1165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① 계좌관리</a:t>
            </a:r>
            <a:r>
              <a:rPr lang="en-US" altLang="ko-KR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페이지 접근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 rot="1800000">
            <a:off x="1631788" y="239444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④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이력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8" name="왼쪽 화살표 87"/>
          <p:cNvSpPr/>
          <p:nvPr/>
        </p:nvSpPr>
        <p:spPr>
          <a:xfrm rot="1800000" flipH="1">
            <a:off x="1614034" y="2118792"/>
            <a:ext cx="86612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9800000">
            <a:off x="1609606" y="3555084"/>
            <a:ext cx="897843" cy="170256"/>
            <a:chOff x="1255206" y="2355726"/>
            <a:chExt cx="887687" cy="170256"/>
          </a:xfrm>
        </p:grpSpPr>
        <p:sp>
          <p:nvSpPr>
            <p:cNvPr id="56" name="왼쪽 화살표 55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59" name="왼쪽 화살표 58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 rot="19800000">
            <a:off x="1557539" y="3227365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② 보유잔액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 rot="19800000">
            <a:off x="1814312" y="3671871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③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거래이력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 rot="19800000">
            <a:off x="1512068" y="3375585"/>
            <a:ext cx="897843" cy="170256"/>
            <a:chOff x="1255206" y="2355726"/>
            <a:chExt cx="887687" cy="170256"/>
          </a:xfrm>
        </p:grpSpPr>
        <p:sp>
          <p:nvSpPr>
            <p:cNvPr id="65" name="왼쪽 화살표 64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66" name="왼쪽 화살표 65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717178" y="1087524"/>
            <a:ext cx="2871046" cy="360492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/>
          <a:p>
            <a:r>
              <a:rPr lang="ko-KR" altLang="en-US" sz="1000" dirty="0" smtClean="0">
                <a:solidFill>
                  <a:srgbClr val="0070C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전체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발행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sz="1000" dirty="0" smtClean="0">
                <a:solidFill>
                  <a:srgbClr val="FFC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송금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sz="1000" dirty="0" smtClean="0">
                <a:solidFill>
                  <a:srgbClr val="C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결제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별 이력조회 가능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11560" y="1443913"/>
            <a:ext cx="807306" cy="1038138"/>
            <a:chOff x="2795133" y="1318510"/>
            <a:chExt cx="807306" cy="1038138"/>
          </a:xfrm>
        </p:grpSpPr>
        <p:grpSp>
          <p:nvGrpSpPr>
            <p:cNvPr id="40" name="그룹 39"/>
            <p:cNvGrpSpPr/>
            <p:nvPr/>
          </p:nvGrpSpPr>
          <p:grpSpPr>
            <a:xfrm>
              <a:off x="2795133" y="1318510"/>
              <a:ext cx="807306" cy="807306"/>
              <a:chOff x="2795133" y="1318510"/>
              <a:chExt cx="807306" cy="807306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2795133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43" name="Picture 2" descr="C:\Users\yslee\Downloads\responsive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165" y="1480542"/>
                <a:ext cx="483242" cy="483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978212" y="2125816"/>
              <a:ext cx="4411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accent6">
                      <a:lumMod val="50000"/>
                    </a:schemeClr>
                  </a:solidFill>
                </a:rPr>
                <a:t>User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11560" y="3607125"/>
            <a:ext cx="807306" cy="1176448"/>
            <a:chOff x="989651" y="1319886"/>
            <a:chExt cx="807306" cy="1176448"/>
          </a:xfrm>
        </p:grpSpPr>
        <p:grpSp>
          <p:nvGrpSpPr>
            <p:cNvPr id="45" name="그룹 44"/>
            <p:cNvGrpSpPr/>
            <p:nvPr/>
          </p:nvGrpSpPr>
          <p:grpSpPr>
            <a:xfrm>
              <a:off x="989651" y="1319886"/>
              <a:ext cx="807306" cy="807306"/>
              <a:chOff x="1089376" y="1957985"/>
              <a:chExt cx="807306" cy="807306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9376" y="1957985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49" name="Picture 6" descr="C:\Users\yslee\Downloads\blockchain (2)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171" y="2125780"/>
                <a:ext cx="471715" cy="471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992839" y="212700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rgbClr val="0070C0"/>
                  </a:solidFill>
                </a:rPr>
                <a:t>Blockchain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70C0"/>
                  </a:solidFill>
                </a:rPr>
                <a:t>Network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393744" y="2499742"/>
            <a:ext cx="1088761" cy="1044488"/>
            <a:chOff x="78603" y="1030138"/>
            <a:chExt cx="1088761" cy="1044488"/>
          </a:xfrm>
        </p:grpSpPr>
        <p:grpSp>
          <p:nvGrpSpPr>
            <p:cNvPr id="54" name="그룹 53"/>
            <p:cNvGrpSpPr/>
            <p:nvPr/>
          </p:nvGrpSpPr>
          <p:grpSpPr>
            <a:xfrm>
              <a:off x="223182" y="1030138"/>
              <a:ext cx="807306" cy="807306"/>
              <a:chOff x="282070" y="1468303"/>
              <a:chExt cx="807306" cy="807306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2070" y="1468303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68" name="Picture 4" descr="C:\Users\yslee\Downloads\globe (1)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35" y="1630768"/>
                <a:ext cx="471474" cy="471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78603" y="1843794"/>
              <a:ext cx="10887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92D050"/>
                  </a:solidFill>
                </a:rPr>
                <a:t>Web Application</a:t>
              </a:r>
              <a:endParaRPr lang="ko-KR" altLang="en-US" sz="900" b="1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7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" y="916159"/>
            <a:ext cx="9161987" cy="4227342"/>
            <a:chOff x="1" y="916159"/>
            <a:chExt cx="9161987" cy="4227342"/>
          </a:xfrm>
        </p:grpSpPr>
        <p:pic>
          <p:nvPicPr>
            <p:cNvPr id="2050" name="Picture 2" descr="C:\Users\yslee\Desktop\KakaoTalk_20190223_144041653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83" b="15688"/>
            <a:stretch/>
          </p:blipFill>
          <p:spPr bwMode="auto">
            <a:xfrm>
              <a:off x="1" y="917990"/>
              <a:ext cx="4914369" cy="42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yslee\Desktop\KakaoTalk_20190223_144041653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60" b="15652"/>
            <a:stretch/>
          </p:blipFill>
          <p:spPr bwMode="auto">
            <a:xfrm>
              <a:off x="4849313" y="916159"/>
              <a:ext cx="4312675" cy="42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관리자 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발행이력조회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6606" y="3363837"/>
            <a:ext cx="5976664" cy="17796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6652" y="3748634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① </a:t>
            </a:r>
            <a:r>
              <a:rPr lang="ko-KR" altLang="en-US" sz="800" dirty="0" err="1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발행량</a:t>
            </a:r>
            <a:r>
              <a:rPr lang="en-US" altLang="ko-KR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페이지 접근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41390" y="4215370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③ 발행이력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83798" y="3916950"/>
            <a:ext cx="877198" cy="335601"/>
            <a:chOff x="2411760" y="3867894"/>
            <a:chExt cx="877198" cy="335601"/>
          </a:xfrm>
        </p:grpSpPr>
        <p:sp>
          <p:nvSpPr>
            <p:cNvPr id="64" name="왼쪽 화살표 63"/>
            <p:cNvSpPr/>
            <p:nvPr/>
          </p:nvSpPr>
          <p:spPr>
            <a:xfrm>
              <a:off x="2413788" y="4033239"/>
              <a:ext cx="875170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88" name="왼쪽 화살표 87"/>
            <p:cNvSpPr/>
            <p:nvPr/>
          </p:nvSpPr>
          <p:spPr>
            <a:xfrm flipH="1">
              <a:off x="2411760" y="3867894"/>
              <a:ext cx="866124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039630" y="3812134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② 화폐 발행이력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040771" y="3991376"/>
            <a:ext cx="897843" cy="170256"/>
            <a:chOff x="1255206" y="2355726"/>
            <a:chExt cx="887687" cy="170256"/>
          </a:xfrm>
        </p:grpSpPr>
        <p:sp>
          <p:nvSpPr>
            <p:cNvPr id="65" name="왼쪽 화살표 64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66" name="왼쪽 화살표 65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418227" y="1172315"/>
            <a:ext cx="2307546" cy="360492"/>
          </a:xfrm>
          <a:prstGeom prst="rect">
            <a:avLst/>
          </a:prstGeom>
          <a:solidFill>
            <a:schemeClr val="bg1"/>
          </a:solidFill>
          <a:ln w="12700">
            <a:solidFill>
              <a:srgbClr val="B724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누적 발행 금액 및 이력 조회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140958" y="3699558"/>
            <a:ext cx="807306" cy="1176448"/>
            <a:chOff x="987228" y="1319886"/>
            <a:chExt cx="807306" cy="1176448"/>
          </a:xfrm>
        </p:grpSpPr>
        <p:grpSp>
          <p:nvGrpSpPr>
            <p:cNvPr id="47" name="그룹 46"/>
            <p:cNvGrpSpPr/>
            <p:nvPr/>
          </p:nvGrpSpPr>
          <p:grpSpPr>
            <a:xfrm>
              <a:off x="987228" y="1319886"/>
              <a:ext cx="807306" cy="807306"/>
              <a:chOff x="1086953" y="1957985"/>
              <a:chExt cx="807306" cy="807306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1086953" y="1957985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51" name="Picture 6" descr="C:\Users\yslee\Downloads\blockchain (2)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171" y="2125780"/>
                <a:ext cx="471715" cy="471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TextBox 47"/>
            <p:cNvSpPr txBox="1"/>
            <p:nvPr/>
          </p:nvSpPr>
          <p:spPr>
            <a:xfrm>
              <a:off x="992839" y="212700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rgbClr val="0070C0"/>
                  </a:solidFill>
                </a:rPr>
                <a:t>Blockchain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70C0"/>
                  </a:solidFill>
                </a:rPr>
                <a:t>Network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828061" y="3699558"/>
            <a:ext cx="1088761" cy="1044488"/>
            <a:chOff x="78603" y="1030138"/>
            <a:chExt cx="1088761" cy="1044488"/>
          </a:xfrm>
        </p:grpSpPr>
        <p:grpSp>
          <p:nvGrpSpPr>
            <p:cNvPr id="56" name="그룹 55"/>
            <p:cNvGrpSpPr/>
            <p:nvPr/>
          </p:nvGrpSpPr>
          <p:grpSpPr>
            <a:xfrm>
              <a:off x="223182" y="1030138"/>
              <a:ext cx="807306" cy="807306"/>
              <a:chOff x="282070" y="1468303"/>
              <a:chExt cx="807306" cy="807306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282070" y="1468303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63" name="Picture 4" descr="C:\Users\yslee\Downloads\globe (1)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35" y="1630768"/>
                <a:ext cx="471474" cy="471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78603" y="1843794"/>
              <a:ext cx="10887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92D050"/>
                  </a:solidFill>
                </a:rPr>
                <a:t>Web Application</a:t>
              </a:r>
              <a:endParaRPr lang="ko-KR" altLang="en-US" sz="9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43084" y="3695676"/>
            <a:ext cx="807306" cy="1044488"/>
            <a:chOff x="3246665" y="3173640"/>
            <a:chExt cx="807306" cy="1044488"/>
          </a:xfrm>
        </p:grpSpPr>
        <p:grpSp>
          <p:nvGrpSpPr>
            <p:cNvPr id="75" name="그룹 74"/>
            <p:cNvGrpSpPr/>
            <p:nvPr/>
          </p:nvGrpSpPr>
          <p:grpSpPr>
            <a:xfrm>
              <a:off x="3246665" y="3173640"/>
              <a:ext cx="807306" cy="1044488"/>
              <a:chOff x="223182" y="1030138"/>
              <a:chExt cx="807306" cy="1044488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223182" y="1030138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51114" y="1843794"/>
                <a:ext cx="54374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rgbClr val="C00000"/>
                    </a:solidFill>
                  </a:rPr>
                  <a:t>Admin</a:t>
                </a:r>
                <a:endParaRPr lang="ko-KR" altLang="en-US" sz="9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80" name="Picture 3" descr="C:\Users\yslee\Downloads\hom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811" y="3356637"/>
              <a:ext cx="441310" cy="44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직사각형 80"/>
          <p:cNvSpPr/>
          <p:nvPr/>
        </p:nvSpPr>
        <p:spPr>
          <a:xfrm>
            <a:off x="7139408" y="4298211"/>
            <a:ext cx="1997700" cy="84528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slee\Desktop\KakaoTalk_20190223_14401906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25" y="925531"/>
            <a:ext cx="6696744" cy="32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275856" y="3156317"/>
            <a:ext cx="3082605" cy="1935713"/>
            <a:chOff x="3721643" y="3156317"/>
            <a:chExt cx="3082605" cy="1935713"/>
          </a:xfrm>
        </p:grpSpPr>
        <p:pic>
          <p:nvPicPr>
            <p:cNvPr id="3076" name="Picture 4" descr="C:\Users\yslee\Desktop\KakaoTalk_20190223_14411131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80"/>
            <a:stretch/>
          </p:blipFill>
          <p:spPr bwMode="auto">
            <a:xfrm>
              <a:off x="3721643" y="3156317"/>
              <a:ext cx="1259323" cy="193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C:\Users\yslee\Desktop\KakaoTalk_20190223_14411131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9" r="22435"/>
            <a:stretch/>
          </p:blipFill>
          <p:spPr bwMode="auto">
            <a:xfrm>
              <a:off x="4955142" y="3157821"/>
              <a:ext cx="1849106" cy="193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순서도: 지연 5"/>
          <p:cNvSpPr/>
          <p:nvPr/>
        </p:nvSpPr>
        <p:spPr>
          <a:xfrm>
            <a:off x="395536" y="1131590"/>
            <a:ext cx="3600400" cy="3888432"/>
          </a:xfrm>
          <a:prstGeom prst="flowChartDelay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관리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자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통계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9" name="왼쪽 화살표 58"/>
          <p:cNvSpPr/>
          <p:nvPr/>
        </p:nvSpPr>
        <p:spPr>
          <a:xfrm rot="1800000">
            <a:off x="1516695" y="2345318"/>
            <a:ext cx="875170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 rot="1800000">
            <a:off x="1619261" y="2015348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① 통계</a:t>
            </a:r>
            <a:r>
              <a:rPr lang="en-US" altLang="ko-KR" sz="800" dirty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페이지</a:t>
            </a:r>
            <a:r>
              <a:rPr lang="en-US" altLang="ko-KR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접근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 rot="1800000">
            <a:off x="1503800" y="2457496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③ 통계데이터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67" name="왼쪽 화살표 66"/>
          <p:cNvSpPr/>
          <p:nvPr/>
        </p:nvSpPr>
        <p:spPr>
          <a:xfrm rot="1800000" flipH="1">
            <a:off x="1617142" y="2179973"/>
            <a:ext cx="866124" cy="170256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 rot="19800000">
            <a:off x="1575556" y="3275020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② 통계자료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 rot="19800000">
            <a:off x="1530084" y="3423240"/>
            <a:ext cx="897843" cy="170256"/>
            <a:chOff x="1255206" y="2355726"/>
            <a:chExt cx="887687" cy="170256"/>
          </a:xfrm>
        </p:grpSpPr>
        <p:sp>
          <p:nvSpPr>
            <p:cNvPr id="71" name="왼쪽 화살표 70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왼쪽 화살표 71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5" name="Picture 3" descr="C:\Users\yslee\Desktop\KakaoTalk_20190223_144210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r="12217"/>
          <a:stretch/>
        </p:blipFill>
        <p:spPr bwMode="auto">
          <a:xfrm>
            <a:off x="5879695" y="1744242"/>
            <a:ext cx="3156801" cy="334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619672" y="4341244"/>
            <a:ext cx="2805576" cy="55399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DASHBOARD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지역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/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업종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성별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연령별 거래 현황 조회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396899" y="2499742"/>
            <a:ext cx="1088761" cy="1044488"/>
            <a:chOff x="78603" y="1030138"/>
            <a:chExt cx="1088761" cy="1044488"/>
          </a:xfrm>
        </p:grpSpPr>
        <p:grpSp>
          <p:nvGrpSpPr>
            <p:cNvPr id="42" name="그룹 41"/>
            <p:cNvGrpSpPr/>
            <p:nvPr/>
          </p:nvGrpSpPr>
          <p:grpSpPr>
            <a:xfrm>
              <a:off x="223182" y="1030138"/>
              <a:ext cx="807306" cy="807306"/>
              <a:chOff x="282070" y="1468303"/>
              <a:chExt cx="807306" cy="807306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282070" y="1468303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52" name="Picture 4" descr="C:\Users\yslee\Downloads\globe (1)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35" y="1630768"/>
                <a:ext cx="471474" cy="471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78603" y="1843794"/>
              <a:ext cx="10887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92D050"/>
                  </a:solidFill>
                </a:rPr>
                <a:t>Web Application</a:t>
              </a:r>
              <a:endParaRPr lang="ko-KR" altLang="en-US" sz="9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15412" y="1447310"/>
            <a:ext cx="807306" cy="1044488"/>
            <a:chOff x="3246665" y="3173640"/>
            <a:chExt cx="807306" cy="1044488"/>
          </a:xfrm>
        </p:grpSpPr>
        <p:grpSp>
          <p:nvGrpSpPr>
            <p:cNvPr id="55" name="그룹 54"/>
            <p:cNvGrpSpPr/>
            <p:nvPr/>
          </p:nvGrpSpPr>
          <p:grpSpPr>
            <a:xfrm>
              <a:off x="3246665" y="3173640"/>
              <a:ext cx="807306" cy="1044488"/>
              <a:chOff x="223182" y="1030138"/>
              <a:chExt cx="807306" cy="1044488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223182" y="1030138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51114" y="1843794"/>
                <a:ext cx="54374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rgbClr val="C00000"/>
                    </a:solidFill>
                  </a:rPr>
                  <a:t>Admin</a:t>
                </a:r>
                <a:endParaRPr lang="ko-KR" altLang="en-US" sz="9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57" name="Picture 3" descr="C:\Users\yslee\Downloads\home (1)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811" y="3356637"/>
              <a:ext cx="441310" cy="44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11560" y="3614027"/>
            <a:ext cx="807306" cy="1039735"/>
            <a:chOff x="1901157" y="1318510"/>
            <a:chExt cx="807306" cy="1039735"/>
          </a:xfrm>
        </p:grpSpPr>
        <p:grpSp>
          <p:nvGrpSpPr>
            <p:cNvPr id="64" name="그룹 63"/>
            <p:cNvGrpSpPr/>
            <p:nvPr/>
          </p:nvGrpSpPr>
          <p:grpSpPr>
            <a:xfrm>
              <a:off x="1901157" y="1318510"/>
              <a:ext cx="807306" cy="807306"/>
              <a:chOff x="1901157" y="1318510"/>
              <a:chExt cx="807306" cy="807306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1901157" y="1318510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70" name="Picture 5" descr="C:\Users\yslee\Downloads\database (3)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9063" y="1476416"/>
                <a:ext cx="491495" cy="491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2126314" y="2127413"/>
              <a:ext cx="3513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7030A0"/>
                  </a:solidFill>
                </a:rPr>
                <a:t>DB</a:t>
              </a:r>
              <a:endParaRPr lang="ko-KR" altLang="en-US" sz="9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yslee\Desktop\KakaoTalk_20190224_1825062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1" y="915566"/>
            <a:ext cx="798880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slee\Desktop\KakaoTalk_20190224_18252712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r="160" b="12202"/>
          <a:stretch/>
        </p:blipFill>
        <p:spPr bwMode="auto">
          <a:xfrm>
            <a:off x="3040782" y="2361593"/>
            <a:ext cx="6103218" cy="278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5293553" y="3147814"/>
            <a:ext cx="3811731" cy="1997564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주요기능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서버관리자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블록체인 모니터링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04726" y="3910603"/>
            <a:ext cx="897843" cy="170256"/>
            <a:chOff x="1255206" y="2355726"/>
            <a:chExt cx="887687" cy="170256"/>
          </a:xfrm>
        </p:grpSpPr>
        <p:sp>
          <p:nvSpPr>
            <p:cNvPr id="24" name="왼쪽 화살표 23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화살표 24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829553" y="3736318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각 </a:t>
            </a:r>
            <a:r>
              <a:rPr lang="en-US" altLang="ko-KR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Peer</a:t>
            </a:r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별 상태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798028" y="4113514"/>
            <a:ext cx="897843" cy="170256"/>
            <a:chOff x="1255206" y="2355726"/>
            <a:chExt cx="887687" cy="170256"/>
          </a:xfrm>
        </p:grpSpPr>
        <p:sp>
          <p:nvSpPr>
            <p:cNvPr id="28" name="왼쪽 화살표 27"/>
            <p:cNvSpPr/>
            <p:nvPr/>
          </p:nvSpPr>
          <p:spPr>
            <a:xfrm>
              <a:off x="1255206" y="2355726"/>
              <a:ext cx="724506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왼쪽 화살표 28"/>
            <p:cNvSpPr/>
            <p:nvPr/>
          </p:nvSpPr>
          <p:spPr>
            <a:xfrm flipH="1">
              <a:off x="1724575" y="2355726"/>
              <a:ext cx="418318" cy="170256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875689" y="4246833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블록생성 여부</a:t>
            </a:r>
            <a:endParaRPr lang="ko-KR" altLang="en-US" sz="800" dirty="0">
              <a:solidFill>
                <a:srgbClr val="C0000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9737" y="1329030"/>
            <a:ext cx="2744527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B724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peer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상태 실시간 조회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block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생성  실시간  확인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원격 접속을 통한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cloud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peer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조작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884368" y="3698009"/>
            <a:ext cx="807306" cy="1176448"/>
            <a:chOff x="987228" y="1319886"/>
            <a:chExt cx="807306" cy="1176448"/>
          </a:xfrm>
        </p:grpSpPr>
        <p:grpSp>
          <p:nvGrpSpPr>
            <p:cNvPr id="34" name="그룹 33"/>
            <p:cNvGrpSpPr/>
            <p:nvPr/>
          </p:nvGrpSpPr>
          <p:grpSpPr>
            <a:xfrm>
              <a:off x="987228" y="1319886"/>
              <a:ext cx="807306" cy="807306"/>
              <a:chOff x="1086953" y="1957985"/>
              <a:chExt cx="807306" cy="807306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6953" y="1957985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pic>
            <p:nvPicPr>
              <p:cNvPr id="37" name="Picture 6" descr="C:\Users\yslee\Downloads\blockchain (2)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171" y="2125780"/>
                <a:ext cx="471715" cy="471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992839" y="212700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err="1" smtClean="0">
                  <a:solidFill>
                    <a:srgbClr val="0070C0"/>
                  </a:solidFill>
                </a:rPr>
                <a:t>Blockchain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70C0"/>
                  </a:solidFill>
                </a:rPr>
                <a:t>Network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96136" y="3697389"/>
            <a:ext cx="807306" cy="1182988"/>
            <a:chOff x="3246665" y="3173640"/>
            <a:chExt cx="807306" cy="1182988"/>
          </a:xfrm>
        </p:grpSpPr>
        <p:grpSp>
          <p:nvGrpSpPr>
            <p:cNvPr id="39" name="그룹 38"/>
            <p:cNvGrpSpPr/>
            <p:nvPr/>
          </p:nvGrpSpPr>
          <p:grpSpPr>
            <a:xfrm>
              <a:off x="3246665" y="3173640"/>
              <a:ext cx="807306" cy="1182988"/>
              <a:chOff x="223182" y="1030138"/>
              <a:chExt cx="807306" cy="118298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223182" y="1030138"/>
                <a:ext cx="807306" cy="8073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51115" y="1843794"/>
                <a:ext cx="5437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rgbClr val="C00000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rgbClr val="C00000"/>
                    </a:solidFill>
                  </a:rPr>
                  <a:t>Admin</a:t>
                </a:r>
                <a:endParaRPr lang="ko-KR" altLang="en-US" sz="9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40" name="Picture 3" descr="C:\Users\yslee\Downloads\hom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811" y="3356637"/>
              <a:ext cx="441310" cy="44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84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844"/>
            <a:ext cx="9144000" cy="357690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시연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47664" y="1491630"/>
            <a:ext cx="6048672" cy="3389432"/>
            <a:chOff x="1403648" y="1491630"/>
            <a:chExt cx="6048672" cy="3389432"/>
          </a:xfrm>
        </p:grpSpPr>
        <p:grpSp>
          <p:nvGrpSpPr>
            <p:cNvPr id="4" name="그룹 3"/>
            <p:cNvGrpSpPr/>
            <p:nvPr/>
          </p:nvGrpSpPr>
          <p:grpSpPr>
            <a:xfrm>
              <a:off x="1403648" y="1491630"/>
              <a:ext cx="3888432" cy="3389432"/>
              <a:chOff x="1343113" y="1676738"/>
              <a:chExt cx="3084871" cy="2688992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98" b="3878"/>
              <a:stretch/>
            </p:blipFill>
            <p:spPr bwMode="auto">
              <a:xfrm>
                <a:off x="1381112" y="1857890"/>
                <a:ext cx="3008872" cy="151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4" descr="ëª¨ëí°ì ëí ì´ë¯¸ì§ ê²ìê²°ê³¼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113" y="1676738"/>
                <a:ext cx="3084871" cy="268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5735641" y="1608475"/>
              <a:ext cx="171667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자전거 타기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잔액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이력 조회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가맹점 신청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승인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결제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결제 취소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발행이력 조회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통계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블록체인 모니터링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5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844"/>
            <a:ext cx="9144000" cy="357690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결론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3" name="Teardrop 33"/>
          <p:cNvSpPr/>
          <p:nvPr/>
        </p:nvSpPr>
        <p:spPr>
          <a:xfrm rot="2700000">
            <a:off x="5777389" y="1412160"/>
            <a:ext cx="1172731" cy="1172731"/>
          </a:xfrm>
          <a:prstGeom prst="teardrop">
            <a:avLst/>
          </a:prstGeom>
          <a:solidFill>
            <a:schemeClr val="accent3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Oval 34"/>
          <p:cNvSpPr/>
          <p:nvPr/>
        </p:nvSpPr>
        <p:spPr>
          <a:xfrm>
            <a:off x="5882542" y="1513307"/>
            <a:ext cx="950711" cy="95071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461278" y="2092916"/>
            <a:ext cx="18225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서비스</a:t>
            </a:r>
            <a:endParaRPr lang="en-US" altLang="ko-KR" sz="900" b="1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/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관리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129" name="Picture 9" descr="C:\Users\yslee\Downloads\h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69" y="1650579"/>
            <a:ext cx="404881" cy="4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ardrop 33"/>
          <p:cNvSpPr/>
          <p:nvPr/>
        </p:nvSpPr>
        <p:spPr>
          <a:xfrm rot="2700000">
            <a:off x="4579953" y="1412160"/>
            <a:ext cx="1172731" cy="1172731"/>
          </a:xfrm>
          <a:prstGeom prst="teardrop">
            <a:avLst/>
          </a:prstGeom>
          <a:solidFill>
            <a:schemeClr val="accent4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Oval 34"/>
          <p:cNvSpPr/>
          <p:nvPr/>
        </p:nvSpPr>
        <p:spPr>
          <a:xfrm>
            <a:off x="4685105" y="1513307"/>
            <a:ext cx="950711" cy="95071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255042" y="2237752"/>
            <a:ext cx="182255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기록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128" name="Picture 8" descr="C:\Users\yslee\Downloads\blockcha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50" y="1705135"/>
            <a:ext cx="473829" cy="4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ardrop 33"/>
          <p:cNvSpPr/>
          <p:nvPr/>
        </p:nvSpPr>
        <p:spPr>
          <a:xfrm rot="2700000">
            <a:off x="3353127" y="1412160"/>
            <a:ext cx="1172731" cy="1172731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Oval 34"/>
          <p:cNvSpPr/>
          <p:nvPr/>
        </p:nvSpPr>
        <p:spPr>
          <a:xfrm>
            <a:off x="3458280" y="1513307"/>
            <a:ext cx="950711" cy="95071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37016" y="2237752"/>
            <a:ext cx="182255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거래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127" name="Picture 7" descr="C:\Users\yslee\Downloads\people-trad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76" y="1713663"/>
            <a:ext cx="511732" cy="5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ardrop 33"/>
          <p:cNvSpPr/>
          <p:nvPr/>
        </p:nvSpPr>
        <p:spPr>
          <a:xfrm rot="2700000">
            <a:off x="2176280" y="1412160"/>
            <a:ext cx="1172731" cy="1172731"/>
          </a:xfrm>
          <a:prstGeom prst="teardrop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34"/>
          <p:cNvSpPr/>
          <p:nvPr/>
        </p:nvSpPr>
        <p:spPr>
          <a:xfrm>
            <a:off x="2281433" y="1513307"/>
            <a:ext cx="950711" cy="95071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3" name="Picture 6" descr="C:\Users\yslee\Downloads\coin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05" y="1703288"/>
            <a:ext cx="550080" cy="5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1860169" y="2237752"/>
            <a:ext cx="182255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화폐발급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6167389" y="1203598"/>
            <a:ext cx="409138" cy="409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yslee\Downloads\checked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89" y="1203598"/>
            <a:ext cx="409138" cy="4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타원 139"/>
          <p:cNvSpPr/>
          <p:nvPr/>
        </p:nvSpPr>
        <p:spPr>
          <a:xfrm>
            <a:off x="3752899" y="1203598"/>
            <a:ext cx="409138" cy="409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C:\Users\yslee\Downloads\check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99" y="1203598"/>
            <a:ext cx="409138" cy="4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타원 142"/>
          <p:cNvSpPr/>
          <p:nvPr/>
        </p:nvSpPr>
        <p:spPr>
          <a:xfrm>
            <a:off x="4953546" y="1204791"/>
            <a:ext cx="409138" cy="409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Picture 2" descr="C:\Users\yslee\Downloads\check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46" y="1204791"/>
            <a:ext cx="409138" cy="4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Oval 33"/>
          <p:cNvSpPr/>
          <p:nvPr/>
        </p:nvSpPr>
        <p:spPr>
          <a:xfrm>
            <a:off x="2048443" y="2880230"/>
            <a:ext cx="666080" cy="666080"/>
          </a:xfrm>
          <a:prstGeom prst="ellipse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17" name="Picture 4" descr="C:\Users\yslee\Downloads\piggy-ban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07" y="2981643"/>
            <a:ext cx="437033" cy="4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2755413" y="3088663"/>
            <a:ext cx="2035674" cy="731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화폐의 전산화를 통해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종이 상품권 발행 등의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불필요 과정을 생략해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상대적인 운용비용 절감 효과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755413" y="2859782"/>
            <a:ext cx="20356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운용비용 절감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6126" y="3542414"/>
            <a:ext cx="11653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운용비용 쟁점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57" name="Oval 33"/>
          <p:cNvSpPr/>
          <p:nvPr/>
        </p:nvSpPr>
        <p:spPr>
          <a:xfrm>
            <a:off x="989064" y="2879327"/>
            <a:ext cx="666080" cy="666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58" name="Picture 2" descr="C:\Users\yslee\Downloads\operati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33" y="2994515"/>
            <a:ext cx="431645" cy="4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순서도: 추출 158"/>
          <p:cNvSpPr/>
          <p:nvPr/>
        </p:nvSpPr>
        <p:spPr>
          <a:xfrm rot="5400000">
            <a:off x="1715903" y="3077103"/>
            <a:ext cx="287718" cy="257828"/>
          </a:xfrm>
          <a:prstGeom prst="flowChartExtract">
            <a:avLst/>
          </a:prstGeom>
          <a:solidFill>
            <a:srgbClr val="2FA6A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38" name="Oval 33"/>
          <p:cNvSpPr/>
          <p:nvPr/>
        </p:nvSpPr>
        <p:spPr>
          <a:xfrm>
            <a:off x="2044970" y="3982791"/>
            <a:ext cx="666080" cy="666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46" name="Picture 4" descr="C:\Users\yslee\Downloads\home (2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84" y="4115910"/>
            <a:ext cx="417814" cy="4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2752350" y="4198639"/>
            <a:ext cx="2035674" cy="4103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지역화폐 정책을 위한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거래 통계데이터 제공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752351" y="3962138"/>
            <a:ext cx="20356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통계 데이터 활용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92110" y="4629785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불균형 경제 활성화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62" name="Oval 12"/>
          <p:cNvSpPr/>
          <p:nvPr/>
        </p:nvSpPr>
        <p:spPr>
          <a:xfrm>
            <a:off x="989754" y="3959584"/>
            <a:ext cx="666080" cy="666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63" name="Picture 4" descr="C:\Users\yslee\Downloads\injustic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95" y="4113339"/>
            <a:ext cx="359783" cy="35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순서도: 추출 163"/>
          <p:cNvSpPr/>
          <p:nvPr/>
        </p:nvSpPr>
        <p:spPr>
          <a:xfrm rot="5400000">
            <a:off x="1716593" y="4163710"/>
            <a:ext cx="287718" cy="257828"/>
          </a:xfrm>
          <a:prstGeom prst="flowChartExtra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50" name="Oval 33"/>
          <p:cNvSpPr/>
          <p:nvPr/>
        </p:nvSpPr>
        <p:spPr>
          <a:xfrm>
            <a:off x="6093328" y="2875642"/>
            <a:ext cx="666080" cy="666080"/>
          </a:xfrm>
          <a:prstGeom prst="ellipse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784798" y="3100666"/>
            <a:ext cx="2035674" cy="574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블록체인에 기록된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이력을 바탕으로 불법환전 등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부작용 발생시 추적가능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84798" y="2867134"/>
            <a:ext cx="20356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화폐추적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154" name="Picture 5" descr="C:\Users\yslee\Downloads\blockchain (3)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15" y="2985860"/>
            <a:ext cx="409519" cy="4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/>
          <p:cNvSpPr txBox="1"/>
          <p:nvPr/>
        </p:nvSpPr>
        <p:spPr>
          <a:xfrm>
            <a:off x="4812168" y="3543317"/>
            <a:ext cx="11653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불법환전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67" name="Oval 33"/>
          <p:cNvSpPr/>
          <p:nvPr/>
        </p:nvSpPr>
        <p:spPr>
          <a:xfrm>
            <a:off x="5065106" y="2880230"/>
            <a:ext cx="666080" cy="666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69" name="순서도: 추출 168"/>
          <p:cNvSpPr/>
          <p:nvPr/>
        </p:nvSpPr>
        <p:spPr>
          <a:xfrm rot="5400000">
            <a:off x="5791945" y="3078006"/>
            <a:ext cx="287718" cy="257828"/>
          </a:xfrm>
          <a:prstGeom prst="flowChartExtract">
            <a:avLst/>
          </a:prstGeom>
          <a:solidFill>
            <a:srgbClr val="2FA6A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70" name="Picture 3" descr="C:\Users\yslee\Downloads\spywar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24" y="3027650"/>
            <a:ext cx="392844" cy="39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덧셈 기호 48"/>
          <p:cNvSpPr/>
          <p:nvPr/>
        </p:nvSpPr>
        <p:spPr>
          <a:xfrm>
            <a:off x="2152902" y="1438988"/>
            <a:ext cx="243786" cy="243786"/>
          </a:xfrm>
          <a:prstGeom prst="mathPlus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475656" y="1286897"/>
            <a:ext cx="72327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a typeface="나눔바른고딕 옛한글" panose="020B0603020101020101" pitchFamily="50" charset="-127"/>
              </a:rPr>
              <a:t>IoT</a:t>
            </a:r>
            <a:endParaRPr lang="ko-KR" altLang="en-US" sz="2800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2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844"/>
            <a:ext cx="9144000" cy="357690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결론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716309" y="1634283"/>
            <a:ext cx="1568254" cy="2573783"/>
            <a:chOff x="3716309" y="1634283"/>
            <a:chExt cx="1568254" cy="2573783"/>
          </a:xfrm>
        </p:grpSpPr>
        <p:sp>
          <p:nvSpPr>
            <p:cNvPr id="9" name="Up Arrow 8"/>
            <p:cNvSpPr/>
            <p:nvPr/>
          </p:nvSpPr>
          <p:spPr>
            <a:xfrm flipH="1">
              <a:off x="4642674" y="1634283"/>
              <a:ext cx="641889" cy="855852"/>
            </a:xfrm>
            <a:prstGeom prst="upArrow">
              <a:avLst>
                <a:gd name="adj1" fmla="val 50000"/>
                <a:gd name="adj2" fmla="val 686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0" name="Block Arc 9"/>
            <p:cNvSpPr/>
            <p:nvPr/>
          </p:nvSpPr>
          <p:spPr>
            <a:xfrm rot="10800000" flipH="1">
              <a:off x="3948080" y="1901737"/>
              <a:ext cx="1176796" cy="1176796"/>
            </a:xfrm>
            <a:prstGeom prst="blockArc">
              <a:avLst>
                <a:gd name="adj1" fmla="val 16074307"/>
                <a:gd name="adj2" fmla="val 209627"/>
                <a:gd name="adj3" fmla="val 2726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7" name="Up Arrow 6"/>
            <p:cNvSpPr/>
            <p:nvPr/>
          </p:nvSpPr>
          <p:spPr>
            <a:xfrm rot="10800000" flipH="1">
              <a:off x="3716309" y="3352214"/>
              <a:ext cx="641889" cy="855852"/>
            </a:xfrm>
            <a:prstGeom prst="upArrow">
              <a:avLst>
                <a:gd name="adj1" fmla="val 50000"/>
                <a:gd name="adj2" fmla="val 6862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flipH="1">
              <a:off x="3875996" y="2763816"/>
              <a:ext cx="1176796" cy="1176796"/>
            </a:xfrm>
            <a:prstGeom prst="blockArc">
              <a:avLst>
                <a:gd name="adj1" fmla="val 16074307"/>
                <a:gd name="adj2" fmla="val 209627"/>
                <a:gd name="adj3" fmla="val 2726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167978" y="1290995"/>
            <a:ext cx="156954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  <a:cs typeface="Arial" pitchFamily="34" charset="0"/>
              </a:rPr>
              <a:t>Bussiness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1874" y="4316040"/>
            <a:ext cx="156954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 옛한글" panose="020B0603020101020101" pitchFamily="50" charset="-127"/>
                <a:cs typeface="Arial" pitchFamily="34" charset="0"/>
              </a:rPr>
              <a:t>TO-BE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3093644"/>
            <a:ext cx="28217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플랫폼 강화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553" y="3433231"/>
            <a:ext cx="2821707" cy="938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 algn="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 발급 자동화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marL="228600" indent="-228600" algn="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UX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증대를 위한 기능 적용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marL="228600" indent="-228600" algn="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요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구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에 따른 통계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커스터마이징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marL="228600" indent="-228600" algn="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가맹점 혜택 방안 마련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9280" y="2370100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4099" name="Picture 3" descr="C:\Users\yslee\Downloads\to-do-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22" y="2478574"/>
            <a:ext cx="349081" cy="3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643012" y="132567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4098" name="Picture 2" descr="C:\Users\yslee\Downloads\ide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6" y="1438581"/>
            <a:ext cx="357112" cy="3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566716" y="1999150"/>
            <a:ext cx="28217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모델 확장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6717" y="2380476"/>
            <a:ext cx="2821707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단순 지역화폐 플랫폼을 넘어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‘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기부금 추적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’, ‘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청년 수당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’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다양한 가치를 추구하는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범용적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플랫폼으로의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확장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Arial" pitchFamily="34" charset="0"/>
              </a:rPr>
              <a:t>Index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Arial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577261" y="1491631"/>
            <a:ext cx="2595138" cy="576000"/>
            <a:chOff x="5577261" y="1491631"/>
            <a:chExt cx="2595138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6629968" y="597239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577261" y="149163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360" y="159496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6259536" y="1618302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프로젝트 목표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987824" y="1923742"/>
            <a:ext cx="2595138" cy="576000"/>
            <a:chOff x="2987824" y="1923742"/>
            <a:chExt cx="2595138" cy="576000"/>
          </a:xfrm>
        </p:grpSpPr>
        <p:sp>
          <p:nvSpPr>
            <p:cNvPr id="35" name="Round Same Side Corner Rectangle 3"/>
            <p:cNvSpPr/>
            <p:nvPr/>
          </p:nvSpPr>
          <p:spPr>
            <a:xfrm rot="5400000">
              <a:off x="4040531" y="1029350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7824" y="1923742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90923" y="2027076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3670099" y="2050413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기획배경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8080" y="2355790"/>
            <a:ext cx="2595138" cy="576000"/>
            <a:chOff x="5568080" y="2355790"/>
            <a:chExt cx="2595138" cy="576000"/>
          </a:xfrm>
        </p:grpSpPr>
        <p:sp>
          <p:nvSpPr>
            <p:cNvPr id="40" name="Round Same Side Corner Rectangle 3"/>
            <p:cNvSpPr/>
            <p:nvPr/>
          </p:nvSpPr>
          <p:spPr>
            <a:xfrm rot="5400000">
              <a:off x="6620787" y="1461398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568080" y="2355790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71179" y="2459124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6250355" y="2497849"/>
              <a:ext cx="1912863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itchFamily="34" charset="0"/>
                </a:rPr>
                <a:t>System Architecture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90675" y="2787838"/>
            <a:ext cx="2595138" cy="576000"/>
            <a:chOff x="2990675" y="2787838"/>
            <a:chExt cx="2595138" cy="576000"/>
          </a:xfrm>
        </p:grpSpPr>
        <p:sp>
          <p:nvSpPr>
            <p:cNvPr id="45" name="Round Same Side Corner Rectangle 3"/>
            <p:cNvSpPr/>
            <p:nvPr/>
          </p:nvSpPr>
          <p:spPr>
            <a:xfrm rot="5400000">
              <a:off x="4043382" y="1893446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90675" y="2787838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93774" y="2891172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3672950" y="2914509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적용기술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77261" y="3219886"/>
            <a:ext cx="2595138" cy="576000"/>
            <a:chOff x="5577261" y="3219822"/>
            <a:chExt cx="2595138" cy="576000"/>
          </a:xfrm>
        </p:grpSpPr>
        <p:sp>
          <p:nvSpPr>
            <p:cNvPr id="50" name="Round Same Side Corner Rectangle 3"/>
            <p:cNvSpPr/>
            <p:nvPr/>
          </p:nvSpPr>
          <p:spPr>
            <a:xfrm rot="5400000">
              <a:off x="6629968" y="2325430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577261" y="3219822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6259536" y="3346493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주요기능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80360" y="3323156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987824" y="3651934"/>
            <a:ext cx="2595138" cy="576000"/>
            <a:chOff x="2987824" y="3651934"/>
            <a:chExt cx="2595138" cy="576000"/>
          </a:xfrm>
        </p:grpSpPr>
        <p:sp>
          <p:nvSpPr>
            <p:cNvPr id="55" name="Round Same Side Corner Rectangle 3"/>
            <p:cNvSpPr/>
            <p:nvPr/>
          </p:nvSpPr>
          <p:spPr>
            <a:xfrm rot="5400000">
              <a:off x="4040531" y="2757542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7824" y="3651934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90923" y="3755268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3670099" y="3778605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시연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90674" y="1059582"/>
            <a:ext cx="2595138" cy="576000"/>
            <a:chOff x="2990674" y="1059582"/>
            <a:chExt cx="2595138" cy="576000"/>
          </a:xfrm>
        </p:grpSpPr>
        <p:sp>
          <p:nvSpPr>
            <p:cNvPr id="60" name="Round Same Side Corner Rectangle 3"/>
            <p:cNvSpPr/>
            <p:nvPr/>
          </p:nvSpPr>
          <p:spPr>
            <a:xfrm rot="5400000">
              <a:off x="4043381" y="165190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90674" y="1059582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93773" y="1162916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00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3672949" y="1186253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팀원소개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577262" y="4103652"/>
            <a:ext cx="2595138" cy="576000"/>
            <a:chOff x="5577262" y="4103652"/>
            <a:chExt cx="2595138" cy="576000"/>
          </a:xfrm>
        </p:grpSpPr>
        <p:sp>
          <p:nvSpPr>
            <p:cNvPr id="65" name="Round Same Side Corner Rectangle 3"/>
            <p:cNvSpPr/>
            <p:nvPr/>
          </p:nvSpPr>
          <p:spPr>
            <a:xfrm rot="5400000">
              <a:off x="6629969" y="3209260"/>
              <a:ext cx="432047" cy="23647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577262" y="4103652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FA6AF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80361" y="4206986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rgbClr val="2FA6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07</a:t>
              </a:r>
              <a:endParaRPr lang="en-US" altLang="ko-KR" sz="2400" b="1" dirty="0">
                <a:solidFill>
                  <a:srgbClr val="2FA6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6259537" y="4230323"/>
              <a:ext cx="1912863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나눔바른고딕 옛한글" panose="020B0603020101020101" pitchFamily="50" charset="-127"/>
                  <a:cs typeface="Arial" pitchFamily="34" charset="0"/>
                </a:rPr>
                <a:t>결론</a:t>
              </a:r>
              <a:endParaRPr lang="en-US" altLang="ko-KR" sz="1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Picture 3" descr="C:\Users\yslee\Desktop\emot_058_x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4196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4721" y="263446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감사합니다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1284" y="36425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- END -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1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>
          <a:xfrm>
            <a:off x="7353305" y="1347914"/>
            <a:ext cx="1647825" cy="164941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8A4A4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팀원소개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TEAM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. </a:t>
            </a:r>
            <a:r>
              <a:rPr lang="en-US" altLang="ko-KR" b="1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R</a:t>
            </a:r>
            <a:r>
              <a:rPr lang="en-US" altLang="ko-KR" b="1" dirty="0">
                <a:solidFill>
                  <a:srgbClr val="00B05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</a:t>
            </a:r>
            <a:r>
              <a:rPr lang="en-US" altLang="ko-KR" b="1" dirty="0">
                <a:solidFill>
                  <a:srgbClr val="0070C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B</a:t>
            </a:r>
            <a:endParaRPr lang="ko-KR" altLang="en-US" b="1" dirty="0">
              <a:solidFill>
                <a:srgbClr val="0070C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9" name="Text Placeholder 17"/>
          <p:cNvSpPr txBox="1">
            <a:spLocks/>
          </p:cNvSpPr>
          <p:nvPr/>
        </p:nvSpPr>
        <p:spPr>
          <a:xfrm>
            <a:off x="1907704" y="3474582"/>
            <a:ext cx="1728192" cy="318675"/>
          </a:xfrm>
          <a:prstGeom prst="rect">
            <a:avLst/>
          </a:prstGeom>
          <a:solidFill>
            <a:srgbClr val="2FA6AF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박종석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0" name="Text Placeholder 18"/>
          <p:cNvSpPr txBox="1">
            <a:spLocks/>
          </p:cNvSpPr>
          <p:nvPr/>
        </p:nvSpPr>
        <p:spPr>
          <a:xfrm>
            <a:off x="1907704" y="3858444"/>
            <a:ext cx="1728192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Member</a:t>
            </a:r>
            <a:endParaRPr lang="en-US" sz="1400" b="1" dirty="0">
              <a:solidFill>
                <a:schemeClr val="accent2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7704" y="4107788"/>
            <a:ext cx="1728192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데이터베이스 모델링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3" name="Text Placeholder 17"/>
          <p:cNvSpPr txBox="1">
            <a:spLocks/>
          </p:cNvSpPr>
          <p:nvPr/>
        </p:nvSpPr>
        <p:spPr>
          <a:xfrm>
            <a:off x="107504" y="3148657"/>
            <a:ext cx="1728192" cy="318675"/>
          </a:xfrm>
          <a:prstGeom prst="rect">
            <a:avLst/>
          </a:prstGeom>
          <a:solidFill>
            <a:srgbClr val="2FA6AF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백광민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4" name="Text Placeholder 18"/>
          <p:cNvSpPr txBox="1">
            <a:spLocks/>
          </p:cNvSpPr>
          <p:nvPr/>
        </p:nvSpPr>
        <p:spPr>
          <a:xfrm>
            <a:off x="107504" y="3532519"/>
            <a:ext cx="1728192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accent2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Member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7504" y="3781863"/>
            <a:ext cx="1728192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프론트앤드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디자인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7" name="Text Placeholder 17"/>
          <p:cNvSpPr txBox="1">
            <a:spLocks/>
          </p:cNvSpPr>
          <p:nvPr/>
        </p:nvSpPr>
        <p:spPr>
          <a:xfrm>
            <a:off x="5508104" y="3475871"/>
            <a:ext cx="1728192" cy="318675"/>
          </a:xfrm>
          <a:prstGeom prst="rect">
            <a:avLst/>
          </a:prstGeom>
          <a:solidFill>
            <a:srgbClr val="2FA6AF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양재호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8" name="Text Placeholder 18"/>
          <p:cNvSpPr txBox="1">
            <a:spLocks/>
          </p:cNvSpPr>
          <p:nvPr/>
        </p:nvSpPr>
        <p:spPr>
          <a:xfrm>
            <a:off x="5508104" y="3859733"/>
            <a:ext cx="1728192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accent2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Member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508104" y="4109077"/>
            <a:ext cx="1728192" cy="84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관리자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모니터링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네트워크 구성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API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개발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5553105" y="1675671"/>
            <a:ext cx="1648869" cy="1648869"/>
          </a:xfrm>
        </p:spPr>
      </p:pic>
      <p:pic>
        <p:nvPicPr>
          <p:cNvPr id="7" name="그림 개체 틀 6"/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 b="9274"/>
          <a:stretch>
            <a:fillRect/>
          </a:stretch>
        </p:blipFill>
        <p:spPr>
          <a:xfrm>
            <a:off x="1947828" y="1674382"/>
            <a:ext cx="1648869" cy="1648869"/>
          </a:xfrm>
        </p:spPr>
      </p:pic>
      <p:sp>
        <p:nvSpPr>
          <p:cNvPr id="31" name="Text Placeholder 17"/>
          <p:cNvSpPr txBox="1">
            <a:spLocks/>
          </p:cNvSpPr>
          <p:nvPr/>
        </p:nvSpPr>
        <p:spPr>
          <a:xfrm>
            <a:off x="7308304" y="3148657"/>
            <a:ext cx="1728192" cy="318675"/>
          </a:xfrm>
          <a:prstGeom prst="rect">
            <a:avLst/>
          </a:prstGeom>
          <a:solidFill>
            <a:srgbClr val="2FA6AF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강민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근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32" name="Text Placeholder 18"/>
          <p:cNvSpPr txBox="1">
            <a:spLocks/>
          </p:cNvSpPr>
          <p:nvPr/>
        </p:nvSpPr>
        <p:spPr>
          <a:xfrm>
            <a:off x="7308304" y="3532519"/>
            <a:ext cx="1728192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accent2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Member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08304" y="3781863"/>
            <a:ext cx="1728192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관리자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페이지 개발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12286"/>
          <a:stretch>
            <a:fillRect/>
          </a:stretch>
        </p:blipFill>
        <p:spPr>
          <a:xfrm>
            <a:off x="147688" y="1347614"/>
            <a:ext cx="1647825" cy="1649412"/>
          </a:xfrm>
        </p:spPr>
      </p:pic>
      <p:sp>
        <p:nvSpPr>
          <p:cNvPr id="35" name="Text Placeholder 17"/>
          <p:cNvSpPr txBox="1">
            <a:spLocks/>
          </p:cNvSpPr>
          <p:nvPr/>
        </p:nvSpPr>
        <p:spPr>
          <a:xfrm>
            <a:off x="3707904" y="3148657"/>
            <a:ext cx="1728192" cy="318675"/>
          </a:xfrm>
          <a:prstGeom prst="rect">
            <a:avLst/>
          </a:prstGeom>
          <a:solidFill>
            <a:srgbClr val="2FA6AF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이영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선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37" name="Text Placeholder 18"/>
          <p:cNvSpPr txBox="1">
            <a:spLocks/>
          </p:cNvSpPr>
          <p:nvPr/>
        </p:nvSpPr>
        <p:spPr>
          <a:xfrm>
            <a:off x="3707904" y="3532519"/>
            <a:ext cx="1728192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Leader</a:t>
            </a:r>
            <a:endParaRPr lang="en-US" sz="1400" b="1" dirty="0">
              <a:solidFill>
                <a:schemeClr val="accent1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07904" y="3781863"/>
            <a:ext cx="1728192" cy="84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페이지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체인코드 개발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블록체인 네트워크 구성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클라우드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환경 설정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39" name="그림 개체 틀 7"/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2" b="12902"/>
          <a:stretch>
            <a:fillRect/>
          </a:stretch>
        </p:blipFill>
        <p:spPr>
          <a:xfrm>
            <a:off x="3755975" y="1349201"/>
            <a:ext cx="1649413" cy="1647825"/>
          </a:xfrm>
        </p:spPr>
      </p:pic>
    </p:spTree>
    <p:extLst>
      <p:ext uri="{BB962C8B-B14F-4D97-AF65-F5344CB8AC3E}">
        <p14:creationId xmlns:p14="http://schemas.microsoft.com/office/powerpoint/2010/main" val="31434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프로젝트 목표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n w="10160">
                  <a:noFill/>
                  <a:prstDash val="solid"/>
                </a:ln>
                <a:solidFill>
                  <a:srgbClr val="00C7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RC</a:t>
            </a:r>
            <a:r>
              <a:rPr lang="en-US" altLang="ko-KR" dirty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PAY</a:t>
            </a:r>
          </a:p>
        </p:txBody>
      </p:sp>
      <p:sp>
        <p:nvSpPr>
          <p:cNvPr id="37" name="Teardrop 27"/>
          <p:cNvSpPr/>
          <p:nvPr/>
        </p:nvSpPr>
        <p:spPr>
          <a:xfrm rot="2700000">
            <a:off x="6585079" y="1929450"/>
            <a:ext cx="1692000" cy="1692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28"/>
          <p:cNvSpPr/>
          <p:nvPr/>
        </p:nvSpPr>
        <p:spPr>
          <a:xfrm>
            <a:off x="6670852" y="2012333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ardrop 29"/>
          <p:cNvSpPr/>
          <p:nvPr/>
        </p:nvSpPr>
        <p:spPr>
          <a:xfrm rot="2700000">
            <a:off x="4679026" y="1929450"/>
            <a:ext cx="1692000" cy="1692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30"/>
          <p:cNvSpPr/>
          <p:nvPr/>
        </p:nvSpPr>
        <p:spPr>
          <a:xfrm>
            <a:off x="4764799" y="2012333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ardrop 31"/>
          <p:cNvSpPr/>
          <p:nvPr/>
        </p:nvSpPr>
        <p:spPr>
          <a:xfrm rot="2700000">
            <a:off x="2772973" y="1929450"/>
            <a:ext cx="1692000" cy="1692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32"/>
          <p:cNvSpPr/>
          <p:nvPr/>
        </p:nvSpPr>
        <p:spPr>
          <a:xfrm>
            <a:off x="2858746" y="2012333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1376" y="2985606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거래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429" y="2985606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73482" y="2985606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서비스관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8824" y="3795886"/>
            <a:ext cx="1728192" cy="372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자전거타기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Calibri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8824" y="4130414"/>
            <a:ext cx="1728192" cy="472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울릉도 내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자전거 타기를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통해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en-US" altLang="ko-KR" sz="95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RCcoin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발급</a:t>
            </a:r>
            <a:endParaRPr lang="en-US" altLang="ko-KR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54877" y="3795886"/>
            <a:ext cx="1728192" cy="372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가맹점 결제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Calibr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99792" y="4131467"/>
            <a:ext cx="1872208" cy="651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레저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음식점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숙박업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관광 등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등록된 가맹점에서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95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RCcoin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으로 결제</a:t>
            </a:r>
            <a:endParaRPr lang="en-US" altLang="ko-KR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8458" y="3795886"/>
            <a:ext cx="1728192" cy="372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블록체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인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44008" y="4131467"/>
            <a:ext cx="1855286" cy="651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발행부터 거래까지 모든 이력을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블록체인 또는 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RDB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에 기록해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화폐의 투명성 확보</a:t>
            </a:r>
            <a:endParaRPr lang="en-US" altLang="ko-KR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66983" y="3795886"/>
            <a:ext cx="1728192" cy="372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모니터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Calibri" pitchFamily="34" charset="0"/>
              </a:rPr>
              <a:t>링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66983" y="4121275"/>
            <a:ext cx="1728192" cy="271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이용현황을 차트로 표현</a:t>
            </a:r>
            <a:endParaRPr lang="en-US" altLang="ko-KR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2055" name="Picture 7" descr="C:\Users\yslee\Downloads\people-trad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180" y="2398206"/>
            <a:ext cx="533586" cy="53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805940" y="1203598"/>
            <a:ext cx="553212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92D05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울릉도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경제활성화를 위한 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지역화폐 </a:t>
            </a:r>
            <a:r>
              <a:rPr lang="ko-KR" altLang="en-US" sz="2200" b="1" dirty="0">
                <a:solidFill>
                  <a:srgbClr val="0070C0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플랫폼</a:t>
            </a:r>
            <a:endParaRPr lang="en-US" altLang="ko-KR" sz="2200" b="1" dirty="0">
              <a:solidFill>
                <a:srgbClr val="0070C0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2056" name="Picture 8" descr="C:\Users\yslee\Downloads\block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62" y="2381116"/>
            <a:ext cx="550674" cy="5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yslee\Downloads\ho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400" y="2362432"/>
            <a:ext cx="569360" cy="56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ardrop 33"/>
          <p:cNvSpPr/>
          <p:nvPr/>
        </p:nvSpPr>
        <p:spPr>
          <a:xfrm rot="2700000">
            <a:off x="866920" y="1929450"/>
            <a:ext cx="1692000" cy="1692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val 34"/>
          <p:cNvSpPr/>
          <p:nvPr/>
        </p:nvSpPr>
        <p:spPr>
          <a:xfrm>
            <a:off x="952693" y="2012333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C:\Users\yslee\Downloads\coin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27" y="2416094"/>
            <a:ext cx="533586" cy="53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055323" y="2985606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화폐발급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395536" y="1275648"/>
            <a:ext cx="2743735" cy="3380673"/>
            <a:chOff x="395536" y="1275648"/>
            <a:chExt cx="2743735" cy="3380673"/>
          </a:xfrm>
        </p:grpSpPr>
        <p:pic>
          <p:nvPicPr>
            <p:cNvPr id="3085" name="Picture 13" descr="ë¨íì§ë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20000" contrast="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75648"/>
              <a:ext cx="2743735" cy="33806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사각형 설명선 103"/>
            <p:cNvSpPr/>
            <p:nvPr/>
          </p:nvSpPr>
          <p:spPr>
            <a:xfrm>
              <a:off x="1146487" y="1470808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서울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1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0" name="사각형 설명선 109"/>
            <p:cNvSpPr/>
            <p:nvPr/>
          </p:nvSpPr>
          <p:spPr>
            <a:xfrm>
              <a:off x="1375073" y="1789187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경기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2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1" name="사각형 설명선 110"/>
            <p:cNvSpPr/>
            <p:nvPr/>
          </p:nvSpPr>
          <p:spPr>
            <a:xfrm>
              <a:off x="1547664" y="2188637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충북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9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2" name="사각형 설명선 111"/>
            <p:cNvSpPr/>
            <p:nvPr/>
          </p:nvSpPr>
          <p:spPr>
            <a:xfrm>
              <a:off x="1043608" y="2476669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충남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7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3" name="사각형 설명선 112"/>
            <p:cNvSpPr/>
            <p:nvPr/>
          </p:nvSpPr>
          <p:spPr>
            <a:xfrm>
              <a:off x="1259632" y="3556789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전남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8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4" name="사각형 설명선 113"/>
            <p:cNvSpPr/>
            <p:nvPr/>
          </p:nvSpPr>
          <p:spPr>
            <a:xfrm>
              <a:off x="1835696" y="3219822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경남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7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5" name="사각형 설명선 114"/>
            <p:cNvSpPr/>
            <p:nvPr/>
          </p:nvSpPr>
          <p:spPr>
            <a:xfrm>
              <a:off x="2123728" y="2404661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경북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7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6" name="사각형 설명선 115"/>
            <p:cNvSpPr/>
            <p:nvPr/>
          </p:nvSpPr>
          <p:spPr>
            <a:xfrm>
              <a:off x="2051720" y="1491630"/>
              <a:ext cx="576064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강원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10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7" name="사각형 설명선 116"/>
            <p:cNvSpPr/>
            <p:nvPr/>
          </p:nvSpPr>
          <p:spPr>
            <a:xfrm>
              <a:off x="554410" y="1568971"/>
              <a:ext cx="504056" cy="239097"/>
            </a:xfrm>
            <a:prstGeom prst="wedgeRectCallout">
              <a:avLst>
                <a:gd name="adj1" fmla="val 32078"/>
                <a:gd name="adj2" fmla="val 110304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인천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2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19" name="사각형 설명선 118"/>
            <p:cNvSpPr/>
            <p:nvPr/>
          </p:nvSpPr>
          <p:spPr>
            <a:xfrm>
              <a:off x="755576" y="3196749"/>
              <a:ext cx="504056" cy="239097"/>
            </a:xfrm>
            <a:prstGeom prst="wedgeRectCallout">
              <a:avLst>
                <a:gd name="adj1" fmla="val 32078"/>
                <a:gd name="adj2" fmla="val 110304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광주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1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20" name="사각형 설명선 119"/>
            <p:cNvSpPr/>
            <p:nvPr/>
          </p:nvSpPr>
          <p:spPr>
            <a:xfrm>
              <a:off x="395536" y="4132853"/>
              <a:ext cx="504056" cy="239097"/>
            </a:xfrm>
            <a:prstGeom prst="wedgeRectCallout">
              <a:avLst>
                <a:gd name="adj1" fmla="val 32078"/>
                <a:gd name="adj2" fmla="val 110304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제주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1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128" name="사각형 설명선 127"/>
            <p:cNvSpPr/>
            <p:nvPr/>
          </p:nvSpPr>
          <p:spPr>
            <a:xfrm>
              <a:off x="1403648" y="2787774"/>
              <a:ext cx="504056" cy="239097"/>
            </a:xfrm>
            <a:prstGeom prst="wedgeRectCallout">
              <a:avLst>
                <a:gd name="adj1" fmla="val -32171"/>
                <a:gd name="adj2" fmla="val 118272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전북</a:t>
              </a:r>
              <a:r>
                <a: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5</a:t>
              </a:r>
              <a:r>
                <a:rPr lang="ko-KR" altLang="en-US" sz="8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개</a:t>
              </a:r>
              <a:endParaRPr lang="ko-KR" altLang="en-US" sz="8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기획배경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기존 지역화폐의 한계</a:t>
            </a:r>
          </a:p>
        </p:txBody>
      </p:sp>
      <p:sp>
        <p:nvSpPr>
          <p:cNvPr id="75" name="Rectangle 6"/>
          <p:cNvSpPr/>
          <p:nvPr/>
        </p:nvSpPr>
        <p:spPr>
          <a:xfrm>
            <a:off x="5477160" y="2091024"/>
            <a:ext cx="108000" cy="27363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6" name="Rectangle 8"/>
          <p:cNvSpPr/>
          <p:nvPr/>
        </p:nvSpPr>
        <p:spPr>
          <a:xfrm>
            <a:off x="5477160" y="2091024"/>
            <a:ext cx="1620000" cy="10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7" name="Oval 12"/>
          <p:cNvSpPr/>
          <p:nvPr/>
        </p:nvSpPr>
        <p:spPr>
          <a:xfrm>
            <a:off x="7074272" y="1811984"/>
            <a:ext cx="666080" cy="666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79" name="Rectangle 5"/>
          <p:cNvSpPr/>
          <p:nvPr/>
        </p:nvSpPr>
        <p:spPr>
          <a:xfrm>
            <a:off x="5227368" y="3505444"/>
            <a:ext cx="108000" cy="1321883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0" name="Rectangle 10"/>
          <p:cNvSpPr/>
          <p:nvPr/>
        </p:nvSpPr>
        <p:spPr>
          <a:xfrm>
            <a:off x="5227368" y="3505445"/>
            <a:ext cx="1620000" cy="108000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1" name="Oval 13"/>
          <p:cNvSpPr/>
          <p:nvPr/>
        </p:nvSpPr>
        <p:spPr>
          <a:xfrm>
            <a:off x="6488683" y="3226405"/>
            <a:ext cx="666080" cy="666080"/>
          </a:xfrm>
          <a:prstGeom prst="ellipse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398479" y="4170065"/>
            <a:ext cx="2566009" cy="4103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지역에 대한 일체감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, </a:t>
            </a:r>
            <a:r>
              <a:rPr lang="ko-KR" altLang="en-US" sz="950" dirty="0" err="1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공동체성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미흡으로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‘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불법환전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’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등의 부작용 발생 가능성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98479" y="3939687"/>
            <a:ext cx="256600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불법환전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74544" y="2782675"/>
            <a:ext cx="1629904" cy="4103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이미 활성화 되어있는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거점상권으로</a:t>
            </a:r>
            <a:r>
              <a:rPr lang="ko-KR" altLang="en-US" sz="95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의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자금 쏠림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74544" y="2536032"/>
            <a:ext cx="16299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불균형 경제 활성화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91" name="Rectangle 32"/>
          <p:cNvSpPr/>
          <p:nvPr/>
        </p:nvSpPr>
        <p:spPr>
          <a:xfrm>
            <a:off x="4977048" y="1586968"/>
            <a:ext cx="108000" cy="3240360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2" name="Oval 33"/>
          <p:cNvSpPr/>
          <p:nvPr/>
        </p:nvSpPr>
        <p:spPr>
          <a:xfrm>
            <a:off x="4698008" y="1310278"/>
            <a:ext cx="666080" cy="666080"/>
          </a:xfrm>
          <a:prstGeom prst="ellipse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96606" y="1486531"/>
            <a:ext cx="1767682" cy="4103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종이 상품권 발행 및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운영을 위한 예산 소요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96606" y="1251726"/>
            <a:ext cx="17676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운용비용 쟁점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97" name="Rectangle 27"/>
          <p:cNvSpPr/>
          <p:nvPr/>
        </p:nvSpPr>
        <p:spPr>
          <a:xfrm>
            <a:off x="0" y="4827327"/>
            <a:ext cx="9144000" cy="316173"/>
          </a:xfrm>
          <a:prstGeom prst="rect">
            <a:avLst/>
          </a:prstGeom>
          <a:solidFill>
            <a:srgbClr val="2F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yslee\Downloads\ope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77" y="1425466"/>
            <a:ext cx="431645" cy="4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slee\Downloads\spyw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28" y="3363023"/>
            <a:ext cx="392844" cy="39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slee\Downloads\injusti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3" y="1965739"/>
            <a:ext cx="359783" cy="35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그룹 121"/>
          <p:cNvGrpSpPr/>
          <p:nvPr/>
        </p:nvGrpSpPr>
        <p:grpSpPr>
          <a:xfrm>
            <a:off x="2948970" y="2316872"/>
            <a:ext cx="1911062" cy="1839054"/>
            <a:chOff x="2732946" y="2443496"/>
            <a:chExt cx="1911062" cy="1839054"/>
          </a:xfrm>
        </p:grpSpPr>
        <p:grpSp>
          <p:nvGrpSpPr>
            <p:cNvPr id="107" name="그룹 106"/>
            <p:cNvGrpSpPr/>
            <p:nvPr/>
          </p:nvGrpSpPr>
          <p:grpSpPr>
            <a:xfrm>
              <a:off x="2732946" y="2443496"/>
              <a:ext cx="1911062" cy="1839054"/>
              <a:chOff x="2540056" y="2724161"/>
              <a:chExt cx="1911062" cy="1839054"/>
            </a:xfrm>
          </p:grpSpPr>
          <p:sp>
            <p:nvSpPr>
              <p:cNvPr id="123" name="Oval 1"/>
              <p:cNvSpPr/>
              <p:nvPr/>
            </p:nvSpPr>
            <p:spPr>
              <a:xfrm>
                <a:off x="2540056" y="2724161"/>
                <a:ext cx="1839054" cy="1839054"/>
              </a:xfrm>
              <a:prstGeom prst="ellipse">
                <a:avLst/>
              </a:prstGeom>
              <a:solidFill>
                <a:srgbClr val="FCE5B6"/>
              </a:solidFill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서울남산 장체B" panose="02020603020101020101" pitchFamily="18" charset="-127"/>
                  <a:ea typeface="서울남산 장체B" panose="02020603020101020101" pitchFamily="18" charset="-127"/>
                </a:endParaRPr>
              </a:p>
            </p:txBody>
          </p:sp>
          <p:sp>
            <p:nvSpPr>
              <p:cNvPr id="124" name="Text Placeholder 9"/>
              <p:cNvSpPr txBox="1">
                <a:spLocks/>
              </p:cNvSpPr>
              <p:nvPr/>
            </p:nvSpPr>
            <p:spPr>
              <a:xfrm>
                <a:off x="2574974" y="3266806"/>
                <a:ext cx="1746797" cy="39345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36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전국 </a:t>
                </a:r>
                <a:r>
                  <a:rPr lang="en-US" altLang="ko-KR" sz="2000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60</a:t>
                </a:r>
                <a:r>
                  <a:rPr lang="ko-KR" altLang="en-US" sz="2000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개</a:t>
                </a:r>
                <a:endParaRPr lang="en-US" altLang="ko-KR" sz="20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  <p:sp>
            <p:nvSpPr>
              <p:cNvPr id="125" name="Text Placeholder 9"/>
              <p:cNvSpPr txBox="1">
                <a:spLocks/>
              </p:cNvSpPr>
              <p:nvPr/>
            </p:nvSpPr>
            <p:spPr>
              <a:xfrm>
                <a:off x="2704321" y="3660265"/>
                <a:ext cx="1746797" cy="383371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종이상품권 기반 </a:t>
                </a:r>
                <a:r>
                  <a:rPr lang="en-US" altLang="ko-KR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-</a:t>
                </a:r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 </a:t>
                </a:r>
                <a:r>
                  <a:rPr lang="en-US" altLang="ko-KR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59</a:t>
                </a:r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개</a:t>
                </a:r>
                <a:endParaRPr lang="en-US" altLang="ko-KR" sz="1000" b="1" dirty="0" smtClean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  <a:p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블록체인 기반 </a:t>
                </a:r>
                <a:r>
                  <a:rPr lang="en-US" altLang="ko-KR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-</a:t>
                </a:r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 </a:t>
                </a:r>
                <a:r>
                  <a:rPr lang="en-US" altLang="ko-KR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1</a:t>
                </a:r>
                <a:r>
                  <a:rPr lang="ko-KR" altLang="en-US" sz="1000" b="1" dirty="0" smtClean="0">
                    <a:latin typeface="나눔바른고딕 옛한글" panose="020B0603020101020101" pitchFamily="50" charset="-127"/>
                    <a:ea typeface="나눔바른고딕 옛한글" panose="020B0603020101020101" pitchFamily="50" charset="-127"/>
                  </a:rPr>
                  <a:t>개</a:t>
                </a:r>
                <a:endParaRPr lang="en-US" altLang="ko-KR" sz="1000" b="1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endParaRPr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2973229" y="3408175"/>
              <a:ext cx="125844" cy="1258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078004" y="3598912"/>
              <a:ext cx="125844" cy="1258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4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기획배경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기대효과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9224" name="Picture 8" descr="C:\Users\yslee\Downloads\green-te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657" y="1485937"/>
            <a:ext cx="560572" cy="5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701158" y="2435556"/>
            <a:ext cx="1767567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제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3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기관의 개입 없이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독자적인 운용이 가능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01161" y="2158557"/>
            <a:ext cx="1767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독자적 운용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9223" name="Picture 7" descr="C:\Users\yslee\Downloads\respons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97" y="3294507"/>
            <a:ext cx="573389" cy="5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627508" y="4250000"/>
            <a:ext cx="1767567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디바이스에 상관없이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웹 브라우저를 통해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서비스 이용가능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7509" y="3973001"/>
            <a:ext cx="1767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사용자 편의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68910" y="2429025"/>
            <a:ext cx="1767566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 전산화를 통한</a:t>
            </a:r>
            <a:r>
              <a:rPr lang="en-US" altLang="ko-KR" sz="95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화폐 발행 등의</a:t>
            </a:r>
            <a:r>
              <a:rPr lang="en-US" altLang="ko-KR" sz="95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 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불필요한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유지 관리비 절</a:t>
            </a:r>
            <a:r>
              <a:rPr lang="ko-KR" altLang="en-US" sz="950" dirty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68914" y="2152026"/>
            <a:ext cx="176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운용비용 절감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9220" name="Picture 4" descr="C:\Users\yslee\Downloads\piggy-ban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67" y="1438780"/>
            <a:ext cx="639860" cy="6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900774" y="2424200"/>
            <a:ext cx="1911584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모든 거래가 블록체인에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기록되어 서비스 관리가 용이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72786" y="2147201"/>
            <a:ext cx="176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모니터링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pic>
        <p:nvPicPr>
          <p:cNvPr id="58" name="Picture 4" descr="C:\Users\yslee\Downloads\home (2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24" y="1486003"/>
            <a:ext cx="581691" cy="58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slee\Downloads\percentag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96" y="3307895"/>
            <a:ext cx="560148" cy="5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4853286" y="4251983"/>
            <a:ext cx="1767567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결제수단인 </a:t>
            </a:r>
            <a:r>
              <a:rPr lang="en-US" altLang="ko-KR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QRCODE</a:t>
            </a: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를 </a:t>
            </a:r>
            <a:endParaRPr lang="en-US" altLang="ko-KR" sz="950" dirty="0" smtClean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950" dirty="0" smtClean="0">
                <a:solidFill>
                  <a:schemeClr val="bg1">
                    <a:lumMod val="50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통해 수수료 없이 결제 가능</a:t>
            </a:r>
            <a:endParaRPr lang="ko-KR" altLang="en-US" sz="950" dirty="0">
              <a:solidFill>
                <a:schemeClr val="bg1">
                  <a:lumMod val="50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53289" y="3974984"/>
            <a:ext cx="1767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Arial" pitchFamily="34" charset="0"/>
              </a:rPr>
              <a:t>수수료 절감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  <a:cs typeface="Arial" pitchFamily="34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44099" y="1431681"/>
            <a:ext cx="347981" cy="347981"/>
          </a:xfrm>
          <a:prstGeom prst="ellipse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30" name="Picture 5" descr="C:\Users\yslee\Downloads\blockchain (3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17" y="1469153"/>
            <a:ext cx="254278" cy="2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7236296" y="1431681"/>
            <a:ext cx="347981" cy="347981"/>
          </a:xfrm>
          <a:prstGeom prst="ellipse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35" name="Picture 5" descr="C:\Users\yslee\Downloads\blockchain (3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14" y="1469153"/>
            <a:ext cx="254278" cy="2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2987824" y="2798355"/>
            <a:ext cx="5678914" cy="1783240"/>
          </a:xfrm>
          <a:prstGeom prst="roundRect">
            <a:avLst>
              <a:gd name="adj" fmla="val 5565"/>
            </a:avLst>
          </a:prstGeom>
          <a:solidFill>
            <a:srgbClr val="E1F3F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모서리가 둥근 직사각형 229"/>
          <p:cNvSpPr/>
          <p:nvPr/>
        </p:nvSpPr>
        <p:spPr>
          <a:xfrm>
            <a:off x="348946" y="1203598"/>
            <a:ext cx="2160240" cy="3409343"/>
          </a:xfrm>
          <a:prstGeom prst="roundRect">
            <a:avLst>
              <a:gd name="adj" fmla="val 5783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844"/>
            <a:ext cx="9144000" cy="357690"/>
          </a:xfrm>
        </p:spPr>
        <p:txBody>
          <a:bodyPr/>
          <a:lstStyle/>
          <a:p>
            <a:r>
              <a:rPr lang="en-US" altLang="ko-KR" dirty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System Architecture</a:t>
            </a: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843808" y="2257499"/>
            <a:ext cx="5976664" cy="2598914"/>
          </a:xfrm>
          <a:prstGeom prst="roundRect">
            <a:avLst>
              <a:gd name="adj" fmla="val 5565"/>
            </a:avLst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203236" y="3715840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317221" y="3988321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449158" y="3459656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순서도: 문서 3"/>
          <p:cNvSpPr/>
          <p:nvPr/>
        </p:nvSpPr>
        <p:spPr>
          <a:xfrm>
            <a:off x="5462220" y="3949676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992278" y="3715673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6106263" y="3988154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238200" y="3459489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순서도: 문서 121"/>
          <p:cNvSpPr/>
          <p:nvPr/>
        </p:nvSpPr>
        <p:spPr>
          <a:xfrm>
            <a:off x="6251262" y="3949509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7075444" y="3715840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189429" y="3988321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321366" y="3459656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순서도: 문서 126"/>
          <p:cNvSpPr/>
          <p:nvPr/>
        </p:nvSpPr>
        <p:spPr>
          <a:xfrm>
            <a:off x="7334428" y="3949676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864486" y="3715673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7978471" y="3988154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110408" y="3459489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순서도: 문서 131"/>
          <p:cNvSpPr/>
          <p:nvPr/>
        </p:nvSpPr>
        <p:spPr>
          <a:xfrm>
            <a:off x="8123470" y="3949509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427984" y="3714866"/>
            <a:ext cx="552986" cy="324547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Orderer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4663601" y="3987347"/>
            <a:ext cx="108451" cy="102035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xmlns="" id="{5179F243-E035-4ECC-9BF7-06FA5F47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984" l="0" r="98328">
                        <a14:foregroundMark x1="8361" y1="89558" x2="17726" y2="89558"/>
                        <a14:foregroundMark x1="94983" y1="85542" x2="27759" y2="84739"/>
                        <a14:backgroundMark x1="15719" y1="18876" x2="15719" y2="27711"/>
                      </a14:backgroundRemoval>
                    </a14:imgEffect>
                  </a14:imgLayer>
                </a14:imgProps>
              </a:ext>
            </a:extLst>
          </a:blip>
          <a:srcRect l="17250" r="15165" b="22246"/>
          <a:stretch/>
        </p:blipFill>
        <p:spPr>
          <a:xfrm>
            <a:off x="5585849" y="2818997"/>
            <a:ext cx="383889" cy="367794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5553821" y="314103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Org1</a:t>
            </a:r>
            <a:endParaRPr lang="ko-KR" altLang="en-US" sz="800" b="1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xmlns="" id="{5179F243-E035-4ECC-9BF7-06FA5F47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984" l="0" r="98328">
                        <a14:foregroundMark x1="8361" y1="89558" x2="17726" y2="89558"/>
                        <a14:foregroundMark x1="94983" y1="85542" x2="27759" y2="84739"/>
                        <a14:backgroundMark x1="15719" y1="18876" x2="15719" y2="27711"/>
                      </a14:backgroundRemoval>
                    </a14:imgEffect>
                  </a14:imgLayer>
                </a14:imgProps>
              </a:ext>
            </a:extLst>
          </a:blip>
          <a:srcRect l="17250" r="15165" b="22246"/>
          <a:stretch/>
        </p:blipFill>
        <p:spPr>
          <a:xfrm>
            <a:off x="7458458" y="2817948"/>
            <a:ext cx="383889" cy="367794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7426430" y="3139986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Org2</a:t>
            </a:r>
            <a:endParaRPr lang="ko-KR" altLang="en-US" sz="800" b="1" dirty="0"/>
          </a:p>
        </p:txBody>
      </p:sp>
      <p:pic>
        <p:nvPicPr>
          <p:cNvPr id="140" name="Picture 19" descr="C:\Users\yslee\Downloads\city-h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36" y="3637813"/>
            <a:ext cx="315615" cy="3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3910866" y="3918408"/>
            <a:ext cx="332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CA</a:t>
            </a:r>
            <a:endParaRPr lang="ko-KR" altLang="en-US" sz="800" b="1" dirty="0"/>
          </a:p>
        </p:txBody>
      </p:sp>
      <p:cxnSp>
        <p:nvCxnSpPr>
          <p:cNvPr id="19" name="꺾인 연결선 18"/>
          <p:cNvCxnSpPr>
            <a:stCxn id="114" idx="0"/>
            <a:endCxn id="136" idx="1"/>
          </p:cNvCxnSpPr>
          <p:nvPr/>
        </p:nvCxnSpPr>
        <p:spPr>
          <a:xfrm rot="5400000" flipH="1" flipV="1">
            <a:off x="5229228" y="3391247"/>
            <a:ext cx="467083" cy="182104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9" idx="0"/>
            <a:endCxn id="136" idx="3"/>
          </p:cNvCxnSpPr>
          <p:nvPr/>
        </p:nvCxnSpPr>
        <p:spPr>
          <a:xfrm rot="16200000" flipV="1">
            <a:off x="5836390" y="3391304"/>
            <a:ext cx="466916" cy="181822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24" idx="0"/>
            <a:endCxn id="139" idx="1"/>
          </p:cNvCxnSpPr>
          <p:nvPr/>
        </p:nvCxnSpPr>
        <p:spPr>
          <a:xfrm rot="5400000" flipH="1" flipV="1">
            <a:off x="7101111" y="3390522"/>
            <a:ext cx="468132" cy="182505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29" idx="0"/>
            <a:endCxn id="139" idx="3"/>
          </p:cNvCxnSpPr>
          <p:nvPr/>
        </p:nvCxnSpPr>
        <p:spPr>
          <a:xfrm rot="16200000" flipV="1">
            <a:off x="7708275" y="3390980"/>
            <a:ext cx="467965" cy="181421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3" idx="4"/>
          </p:cNvCxnSpPr>
          <p:nvPr/>
        </p:nvCxnSpPr>
        <p:spPr>
          <a:xfrm rot="5400000" flipH="1" flipV="1">
            <a:off x="5111394" y="4350408"/>
            <a:ext cx="52010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endCxn id="134" idx="4"/>
          </p:cNvCxnSpPr>
          <p:nvPr/>
        </p:nvCxnSpPr>
        <p:spPr>
          <a:xfrm rot="5400000" flipH="1" flipV="1">
            <a:off x="4457287" y="4349922"/>
            <a:ext cx="5210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endCxn id="120" idx="4"/>
          </p:cNvCxnSpPr>
          <p:nvPr/>
        </p:nvCxnSpPr>
        <p:spPr>
          <a:xfrm rot="16200000" flipV="1">
            <a:off x="5900354" y="4350324"/>
            <a:ext cx="520272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endCxn id="141" idx="2"/>
          </p:cNvCxnSpPr>
          <p:nvPr/>
        </p:nvCxnSpPr>
        <p:spPr>
          <a:xfrm rot="16200000" flipV="1">
            <a:off x="3841807" y="4368982"/>
            <a:ext cx="476610" cy="6350"/>
          </a:xfrm>
          <a:prstGeom prst="bentConnector3">
            <a:avLst>
              <a:gd name="adj1" fmla="val 10258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25" idx="4"/>
          </p:cNvCxnSpPr>
          <p:nvPr/>
        </p:nvCxnSpPr>
        <p:spPr>
          <a:xfrm rot="16200000" flipV="1">
            <a:off x="6983737" y="4350274"/>
            <a:ext cx="520106" cy="270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endCxn id="130" idx="4"/>
          </p:cNvCxnSpPr>
          <p:nvPr/>
        </p:nvCxnSpPr>
        <p:spPr>
          <a:xfrm rot="16200000" flipV="1">
            <a:off x="7794978" y="4327909"/>
            <a:ext cx="475711" cy="27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모서리가 둥근 직사각형 144"/>
          <p:cNvSpPr/>
          <p:nvPr/>
        </p:nvSpPr>
        <p:spPr>
          <a:xfrm>
            <a:off x="3923928" y="4513485"/>
            <a:ext cx="4536504" cy="1989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Channel</a:t>
            </a:r>
            <a:endParaRPr lang="ko-KR" altLang="en-US" sz="800" b="1" dirty="0"/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6948264" y="2621684"/>
            <a:ext cx="1656184" cy="2182314"/>
          </a:xfrm>
          <a:prstGeom prst="roundRect">
            <a:avLst>
              <a:gd name="adj" fmla="val 5783"/>
            </a:avLst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60" y="2254946"/>
            <a:ext cx="542809" cy="5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TextBox 199"/>
          <p:cNvSpPr txBox="1"/>
          <p:nvPr/>
        </p:nvSpPr>
        <p:spPr>
          <a:xfrm>
            <a:off x="6790086" y="2523965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3779912" y="2621684"/>
            <a:ext cx="2952328" cy="2182314"/>
          </a:xfrm>
          <a:prstGeom prst="roundRect">
            <a:avLst>
              <a:gd name="adj" fmla="val 5783"/>
            </a:avLst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5" y="1367207"/>
            <a:ext cx="398387" cy="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03409"/>
            <a:ext cx="697539" cy="3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꺾인 연결선 208"/>
          <p:cNvCxnSpPr>
            <a:stCxn id="296" idx="0"/>
            <a:endCxn id="206" idx="2"/>
          </p:cNvCxnSpPr>
          <p:nvPr/>
        </p:nvCxnSpPr>
        <p:spPr>
          <a:xfrm rot="5400000" flipH="1" flipV="1">
            <a:off x="688778" y="1983297"/>
            <a:ext cx="541909" cy="119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 213"/>
          <p:cNvCxnSpPr>
            <a:stCxn id="296" idx="2"/>
            <a:endCxn id="294" idx="0"/>
          </p:cNvCxnSpPr>
          <p:nvPr/>
        </p:nvCxnSpPr>
        <p:spPr>
          <a:xfrm rot="16200000" flipH="1">
            <a:off x="769270" y="2610969"/>
            <a:ext cx="386264" cy="653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294" idx="2"/>
            <a:endCxn id="207" idx="0"/>
          </p:cNvCxnSpPr>
          <p:nvPr/>
        </p:nvCxnSpPr>
        <p:spPr>
          <a:xfrm rot="5400000">
            <a:off x="734450" y="3172190"/>
            <a:ext cx="457099" cy="533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219"/>
          <p:cNvCxnSpPr>
            <a:stCxn id="207" idx="2"/>
            <a:endCxn id="295" idx="0"/>
          </p:cNvCxnSpPr>
          <p:nvPr/>
        </p:nvCxnSpPr>
        <p:spPr>
          <a:xfrm rot="5400000">
            <a:off x="808952" y="3860531"/>
            <a:ext cx="299269" cy="348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15" y="843558"/>
            <a:ext cx="542809" cy="5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extBox 231"/>
          <p:cNvSpPr txBox="1"/>
          <p:nvPr/>
        </p:nvSpPr>
        <p:spPr>
          <a:xfrm>
            <a:off x="2097141" y="1112577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3347864" y="1156659"/>
            <a:ext cx="767019" cy="767019"/>
          </a:xfrm>
          <a:prstGeom prst="ellipse">
            <a:avLst/>
          </a:prstGeom>
          <a:solidFill>
            <a:srgbClr val="CC99F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2" name="TextBox 251"/>
          <p:cNvSpPr txBox="1"/>
          <p:nvPr/>
        </p:nvSpPr>
        <p:spPr>
          <a:xfrm>
            <a:off x="3496373" y="1646640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Client</a:t>
            </a:r>
            <a:endParaRPr lang="ko-KR" altLang="en-US" sz="800" b="1" dirty="0"/>
          </a:p>
        </p:txBody>
      </p:sp>
      <p:pic>
        <p:nvPicPr>
          <p:cNvPr id="253" name="Picture 20" descr="C:\Users\yslee\Downloads\comput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69" y="1285319"/>
            <a:ext cx="392532" cy="3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꺾인 연결선 260"/>
          <p:cNvCxnSpPr>
            <a:stCxn id="251" idx="2"/>
            <a:endCxn id="206" idx="3"/>
          </p:cNvCxnSpPr>
          <p:nvPr/>
        </p:nvCxnSpPr>
        <p:spPr>
          <a:xfrm rot="10800000">
            <a:off x="1159522" y="1540073"/>
            <a:ext cx="2188342" cy="9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꺾인 연결선 263"/>
          <p:cNvCxnSpPr>
            <a:stCxn id="290" idx="1"/>
            <a:endCxn id="207" idx="3"/>
          </p:cNvCxnSpPr>
          <p:nvPr/>
        </p:nvCxnSpPr>
        <p:spPr>
          <a:xfrm rot="10800000" flipV="1">
            <a:off x="1309099" y="3555995"/>
            <a:ext cx="230256" cy="202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 266"/>
          <p:cNvCxnSpPr>
            <a:stCxn id="290" idx="3"/>
            <a:endCxn id="201" idx="1"/>
          </p:cNvCxnSpPr>
          <p:nvPr/>
        </p:nvCxnSpPr>
        <p:spPr>
          <a:xfrm>
            <a:off x="2330020" y="3555996"/>
            <a:ext cx="513788" cy="960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269"/>
          <p:cNvCxnSpPr>
            <a:stCxn id="290" idx="0"/>
            <a:endCxn id="298" idx="2"/>
          </p:cNvCxnSpPr>
          <p:nvPr/>
        </p:nvCxnSpPr>
        <p:spPr>
          <a:xfrm rot="5400000" flipH="1" flipV="1">
            <a:off x="1505005" y="3003187"/>
            <a:ext cx="862343" cy="297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 275"/>
          <p:cNvCxnSpPr>
            <a:stCxn id="251" idx="4"/>
            <a:endCxn id="298" idx="0"/>
          </p:cNvCxnSpPr>
          <p:nvPr/>
        </p:nvCxnSpPr>
        <p:spPr>
          <a:xfrm rot="5400000">
            <a:off x="2592736" y="1268608"/>
            <a:ext cx="483569" cy="1793709"/>
          </a:xfrm>
          <a:prstGeom prst="bentConnector3">
            <a:avLst>
              <a:gd name="adj1" fmla="val 36493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93" y="3792721"/>
            <a:ext cx="527029" cy="52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55" y="3435846"/>
            <a:ext cx="790665" cy="2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6" y="2807367"/>
            <a:ext cx="357283" cy="13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1" y="4011910"/>
            <a:ext cx="675382" cy="4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8" y="2254847"/>
            <a:ext cx="531155" cy="16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87" y="2407247"/>
            <a:ext cx="531155" cy="16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70" y="2255546"/>
            <a:ext cx="542809" cy="5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TextBox 195"/>
          <p:cNvSpPr txBox="1"/>
          <p:nvPr/>
        </p:nvSpPr>
        <p:spPr>
          <a:xfrm>
            <a:off x="3635896" y="2524565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501346" y="1301898"/>
            <a:ext cx="922881" cy="3211588"/>
          </a:xfrm>
          <a:prstGeom prst="roundRect">
            <a:avLst>
              <a:gd name="adj" fmla="val 5783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475817" y="2254847"/>
            <a:ext cx="922881" cy="2258640"/>
          </a:xfrm>
          <a:prstGeom prst="roundRect">
            <a:avLst>
              <a:gd name="adj" fmla="val 578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5799182" y="1112577"/>
            <a:ext cx="3021290" cy="955117"/>
          </a:xfrm>
          <a:prstGeom prst="roundRect">
            <a:avLst>
              <a:gd name="adj" fmla="val 1119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egoe UI Black" panose="020B0A02040204020203" pitchFamily="34" charset="0"/>
            </a:endParaRPr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5887737" y="1347614"/>
            <a:ext cx="592475" cy="10104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goe UI Black" panose="020B0A02040204020203" pitchFamily="34" charset="0"/>
            </a:endParaRPr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5887737" y="1596893"/>
            <a:ext cx="592475" cy="101048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goe UI Black" panose="020B0A02040204020203" pitchFamily="34" charset="0"/>
            </a:endParaRPr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5884555" y="1841957"/>
            <a:ext cx="592475" cy="101048"/>
          </a:xfrm>
          <a:prstGeom prst="round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goe UI Black" panose="020B0A02040204020203" pitchFamily="34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494300" y="1256013"/>
            <a:ext cx="13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egoe UI Black" panose="020B0A02040204020203" pitchFamily="34" charset="0"/>
              </a:rPr>
              <a:t>Web Application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6483728" y="150469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egoe UI Black" panose="020B0A02040204020203" pitchFamily="34" charset="0"/>
              </a:rPr>
              <a:t>API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483728" y="1751175"/>
            <a:ext cx="1654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Segoe UI Black" panose="020B0A02040204020203" pitchFamily="34" charset="0"/>
              </a:rPr>
              <a:t>Blockchain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egoe UI Black" panose="020B0A02040204020203" pitchFamily="34" charset="0"/>
              </a:rPr>
              <a:t> Network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pic>
        <p:nvPicPr>
          <p:cNvPr id="1030" name="Picture 6" descr="hyperledger fabric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287124"/>
            <a:ext cx="854377" cy="2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docker swar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10" b="96712" l="9167" r="90000">
                        <a14:foregroundMark x1="45000" y1="31781" x2="45000" y2="31781"/>
                        <a14:foregroundMark x1="38056" y1="34247" x2="38056" y2="34247"/>
                        <a14:foregroundMark x1="50833" y1="31233" x2="50556" y2="31507"/>
                        <a14:foregroundMark x1="52917" y1="30959" x2="52639" y2="30959"/>
                        <a14:foregroundMark x1="58889" y1="31233" x2="58889" y2="31233"/>
                        <a14:foregroundMark x1="57083" y1="20822" x2="57083" y2="20822"/>
                        <a14:backgroundMark x1="49583" y1="30137" x2="49583" y2="30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6952" r="36307" b="8261"/>
          <a:stretch/>
        </p:blipFill>
        <p:spPr bwMode="auto">
          <a:xfrm>
            <a:off x="3130425" y="3231295"/>
            <a:ext cx="503060" cy="75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모서리가 둥근 직사각형 229"/>
          <p:cNvSpPr/>
          <p:nvPr/>
        </p:nvSpPr>
        <p:spPr>
          <a:xfrm>
            <a:off x="468894" y="1538671"/>
            <a:ext cx="2338421" cy="3409343"/>
          </a:xfrm>
          <a:prstGeom prst="roundRect">
            <a:avLst>
              <a:gd name="adj" fmla="val 5783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적용기술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Application &amp; API</a:t>
            </a:r>
            <a:endParaRPr lang="en-US" altLang="ko-KR" dirty="0">
              <a:ln w="3175">
                <a:noFill/>
                <a:prstDash val="solid"/>
              </a:ln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84" y="1865979"/>
            <a:ext cx="398387" cy="34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" y="3738482"/>
            <a:ext cx="697539" cy="3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9" name="꺾인 연결선 208"/>
          <p:cNvCxnSpPr>
            <a:stCxn id="296" idx="0"/>
            <a:endCxn id="206" idx="2"/>
          </p:cNvCxnSpPr>
          <p:nvPr/>
        </p:nvCxnSpPr>
        <p:spPr>
          <a:xfrm rot="5400000" flipH="1" flipV="1">
            <a:off x="890576" y="2400219"/>
            <a:ext cx="378210" cy="119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 213"/>
          <p:cNvCxnSpPr>
            <a:stCxn id="296" idx="2"/>
            <a:endCxn id="294" idx="0"/>
          </p:cNvCxnSpPr>
          <p:nvPr/>
        </p:nvCxnSpPr>
        <p:spPr>
          <a:xfrm rot="16200000" flipH="1">
            <a:off x="889219" y="2946042"/>
            <a:ext cx="386264" cy="653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294" idx="2"/>
            <a:endCxn id="207" idx="0"/>
          </p:cNvCxnSpPr>
          <p:nvPr/>
        </p:nvCxnSpPr>
        <p:spPr>
          <a:xfrm rot="5400000">
            <a:off x="854399" y="3507263"/>
            <a:ext cx="457099" cy="533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219"/>
          <p:cNvCxnSpPr>
            <a:stCxn id="207" idx="2"/>
            <a:endCxn id="295" idx="0"/>
          </p:cNvCxnSpPr>
          <p:nvPr/>
        </p:nvCxnSpPr>
        <p:spPr>
          <a:xfrm rot="5400000">
            <a:off x="928901" y="4195604"/>
            <a:ext cx="299269" cy="348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타원 250"/>
          <p:cNvSpPr/>
          <p:nvPr/>
        </p:nvSpPr>
        <p:spPr>
          <a:xfrm>
            <a:off x="1251567" y="700419"/>
            <a:ext cx="767019" cy="767019"/>
          </a:xfrm>
          <a:prstGeom prst="ellipse">
            <a:avLst/>
          </a:prstGeom>
          <a:solidFill>
            <a:srgbClr val="CC99F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2" name="TextBox 251"/>
          <p:cNvSpPr txBox="1"/>
          <p:nvPr/>
        </p:nvSpPr>
        <p:spPr>
          <a:xfrm>
            <a:off x="1400076" y="1190400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Client</a:t>
            </a:r>
            <a:endParaRPr lang="ko-KR" altLang="en-US" sz="800" b="1" dirty="0"/>
          </a:p>
        </p:txBody>
      </p:sp>
      <p:pic>
        <p:nvPicPr>
          <p:cNvPr id="253" name="Picture 20" descr="C:\Users\yslee\Downloads\comp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72" y="829079"/>
            <a:ext cx="392532" cy="3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꺾인 연결선 260"/>
          <p:cNvCxnSpPr>
            <a:stCxn id="251" idx="2"/>
            <a:endCxn id="206" idx="0"/>
          </p:cNvCxnSpPr>
          <p:nvPr/>
        </p:nvCxnSpPr>
        <p:spPr>
          <a:xfrm rot="10800000" flipV="1">
            <a:off x="1080279" y="1083929"/>
            <a:ext cx="171289" cy="782050"/>
          </a:xfrm>
          <a:prstGeom prst="bentConnector2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꺾인 연결선 263"/>
          <p:cNvCxnSpPr>
            <a:stCxn id="290" idx="1"/>
            <a:endCxn id="207" idx="3"/>
          </p:cNvCxnSpPr>
          <p:nvPr/>
        </p:nvCxnSpPr>
        <p:spPr>
          <a:xfrm rot="10800000" flipV="1">
            <a:off x="1429049" y="3891068"/>
            <a:ext cx="340583" cy="202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269"/>
          <p:cNvCxnSpPr>
            <a:stCxn id="290" idx="0"/>
            <a:endCxn id="298" idx="2"/>
          </p:cNvCxnSpPr>
          <p:nvPr/>
        </p:nvCxnSpPr>
        <p:spPr>
          <a:xfrm rot="5400000" flipH="1" flipV="1">
            <a:off x="1890904" y="3493883"/>
            <a:ext cx="551097" cy="297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 275"/>
          <p:cNvCxnSpPr>
            <a:stCxn id="251" idx="6"/>
            <a:endCxn id="298" idx="0"/>
          </p:cNvCxnSpPr>
          <p:nvPr/>
        </p:nvCxnSpPr>
        <p:spPr>
          <a:xfrm>
            <a:off x="2018586" y="1083929"/>
            <a:ext cx="149355" cy="1969637"/>
          </a:xfrm>
          <a:prstGeom prst="bentConnector2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9" y="4127794"/>
            <a:ext cx="527029" cy="52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1" y="3770919"/>
            <a:ext cx="790665" cy="2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5" y="3142440"/>
            <a:ext cx="357283" cy="13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4346983"/>
            <a:ext cx="675382" cy="4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7" y="2589920"/>
            <a:ext cx="531155" cy="16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63" y="3053566"/>
            <a:ext cx="531155" cy="16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" name="모서리가 둥근 직사각형 305"/>
          <p:cNvSpPr/>
          <p:nvPr/>
        </p:nvSpPr>
        <p:spPr>
          <a:xfrm>
            <a:off x="621295" y="1636971"/>
            <a:ext cx="922881" cy="3211588"/>
          </a:xfrm>
          <a:prstGeom prst="roundRect">
            <a:avLst>
              <a:gd name="adj" fmla="val 5783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706093" y="2589920"/>
            <a:ext cx="922881" cy="2258640"/>
          </a:xfrm>
          <a:prstGeom prst="roundRect">
            <a:avLst>
              <a:gd name="adj" fmla="val 578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940152" y="3398678"/>
            <a:ext cx="2582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맑은 고딕" panose="020B0503020000020004" pitchFamily="50" charset="-127"/>
              </a:rPr>
              <a:t>WEB Framework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Express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Language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node.js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8.14.1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SDK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Fabric SDK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node 1.3.0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Network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protocol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REST API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Network protocol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socket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45742" y="3109945"/>
            <a:ext cx="1085343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API</a:t>
            </a:r>
            <a:endParaRPr lang="ko-KR" altLang="en-US" sz="1200" b="1" dirty="0">
              <a:solidFill>
                <a:schemeClr val="bg1"/>
              </a:solidFill>
              <a:latin typeface="Segoe UI Black" panose="020B0A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07921" y="1611131"/>
            <a:ext cx="3396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WEB Server (WEB) -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NGINX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WEB Framework (WAS)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Django 2.1.5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Language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Python 3.5.2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DB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MariaDB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Gateway Interface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uWSGI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Network Protocol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socket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08041" y="1327880"/>
            <a:ext cx="195604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Application</a:t>
            </a:r>
            <a:endParaRPr lang="ko-KR" altLang="en-US" sz="1200" b="1" dirty="0">
              <a:solidFill>
                <a:schemeClr val="bg1"/>
              </a:solidFill>
              <a:latin typeface="Segoe UI Black" panose="020B0A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47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66363"/>
            <a:ext cx="713299" cy="71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411760" y="1448473"/>
            <a:ext cx="775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2843808" y="1629282"/>
            <a:ext cx="5678914" cy="1590540"/>
          </a:xfrm>
          <a:prstGeom prst="roundRect">
            <a:avLst>
              <a:gd name="adj" fmla="val 5565"/>
            </a:avLst>
          </a:prstGeom>
          <a:solidFill>
            <a:srgbClr val="E1F3F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n w="3175">
                  <a:noFill/>
                  <a:prstDash val="solid"/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적용기술</a:t>
            </a:r>
            <a:endParaRPr lang="en-US" altLang="ko-KR" dirty="0">
              <a:ln w="3175">
                <a:noFill/>
                <a:prstDash val="solid"/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Blockchain</a:t>
            </a:r>
            <a:r>
              <a:rPr lang="en-US" altLang="ko-KR" dirty="0" smtClean="0">
                <a:ln w="3175">
                  <a:noFill/>
                  <a:prstDash val="solid"/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 Network</a:t>
            </a:r>
            <a:endParaRPr lang="en-US" altLang="ko-KR" dirty="0">
              <a:ln w="3175">
                <a:noFill/>
                <a:prstDash val="solid"/>
              </a:ln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699792" y="1088426"/>
            <a:ext cx="5976664" cy="2598914"/>
          </a:xfrm>
          <a:prstGeom prst="roundRect">
            <a:avLst>
              <a:gd name="adj" fmla="val 5565"/>
            </a:avLst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59220" y="2546767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173205" y="2819248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305142" y="2290583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순서도: 문서 3"/>
          <p:cNvSpPr/>
          <p:nvPr/>
        </p:nvSpPr>
        <p:spPr>
          <a:xfrm>
            <a:off x="5318204" y="2780603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848262" y="2546600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962247" y="2819081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094184" y="2290416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순서도: 문서 121"/>
          <p:cNvSpPr/>
          <p:nvPr/>
        </p:nvSpPr>
        <p:spPr>
          <a:xfrm>
            <a:off x="6107246" y="2780436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931428" y="2546767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045413" y="2819248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177350" y="2290583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순서도: 문서 126"/>
          <p:cNvSpPr/>
          <p:nvPr/>
        </p:nvSpPr>
        <p:spPr>
          <a:xfrm>
            <a:off x="7190412" y="2780603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720470" y="2546600"/>
            <a:ext cx="336962" cy="3245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7834455" y="2819081"/>
            <a:ext cx="108451" cy="1020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966392" y="2290416"/>
            <a:ext cx="336962" cy="32454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순서도: 문서 131"/>
          <p:cNvSpPr/>
          <p:nvPr/>
        </p:nvSpPr>
        <p:spPr>
          <a:xfrm>
            <a:off x="7979454" y="2780436"/>
            <a:ext cx="336962" cy="243122"/>
          </a:xfrm>
          <a:prstGeom prst="flowChartDocument">
            <a:avLst/>
          </a:prstGeom>
          <a:solidFill>
            <a:srgbClr val="FF000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283968" y="2545793"/>
            <a:ext cx="552986" cy="324547"/>
          </a:xfrm>
          <a:prstGeom prst="roundRect">
            <a:avLst/>
          </a:prstGeom>
          <a:solidFill>
            <a:srgbClr val="00B05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Orderer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4519585" y="2818274"/>
            <a:ext cx="108451" cy="102035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xmlns="" id="{5179F243-E035-4ECC-9BF7-06FA5F47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984" l="0" r="98328">
                        <a14:foregroundMark x1="8361" y1="89558" x2="17726" y2="89558"/>
                        <a14:foregroundMark x1="94983" y1="85542" x2="27759" y2="84739"/>
                        <a14:backgroundMark x1="15719" y1="18876" x2="15719" y2="27711"/>
                      </a14:backgroundRemoval>
                    </a14:imgEffect>
                  </a14:imgLayer>
                </a14:imgProps>
              </a:ext>
            </a:extLst>
          </a:blip>
          <a:srcRect l="17250" r="15165" b="22246"/>
          <a:stretch/>
        </p:blipFill>
        <p:spPr>
          <a:xfrm>
            <a:off x="5441833" y="1649924"/>
            <a:ext cx="383889" cy="367794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5409805" y="197196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Org1</a:t>
            </a:r>
            <a:endParaRPr lang="ko-KR" altLang="en-US" sz="800" b="1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xmlns="" id="{5179F243-E035-4ECC-9BF7-06FA5F47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984" l="0" r="98328">
                        <a14:foregroundMark x1="8361" y1="89558" x2="17726" y2="89558"/>
                        <a14:foregroundMark x1="94983" y1="85542" x2="27759" y2="84739"/>
                        <a14:backgroundMark x1="15719" y1="18876" x2="15719" y2="27711"/>
                      </a14:backgroundRemoval>
                    </a14:imgEffect>
                  </a14:imgLayer>
                </a14:imgProps>
              </a:ext>
            </a:extLst>
          </a:blip>
          <a:srcRect l="17250" r="15165" b="22246"/>
          <a:stretch/>
        </p:blipFill>
        <p:spPr>
          <a:xfrm>
            <a:off x="7314442" y="1648875"/>
            <a:ext cx="383889" cy="367794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7282414" y="1970913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/>
              <a:t>Org2</a:t>
            </a:r>
            <a:endParaRPr lang="ko-KR" altLang="en-US" sz="800" b="1" dirty="0"/>
          </a:p>
        </p:txBody>
      </p:sp>
      <p:pic>
        <p:nvPicPr>
          <p:cNvPr id="140" name="Picture 19" descr="C:\Users\yslee\Downloads\city-h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20" y="2468740"/>
            <a:ext cx="315615" cy="3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3766850" y="2749335"/>
            <a:ext cx="332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CA</a:t>
            </a:r>
            <a:endParaRPr lang="ko-KR" altLang="en-US" sz="800" b="1" dirty="0"/>
          </a:p>
        </p:txBody>
      </p:sp>
      <p:cxnSp>
        <p:nvCxnSpPr>
          <p:cNvPr id="19" name="꺾인 연결선 18"/>
          <p:cNvCxnSpPr>
            <a:stCxn id="114" idx="0"/>
            <a:endCxn id="136" idx="1"/>
          </p:cNvCxnSpPr>
          <p:nvPr/>
        </p:nvCxnSpPr>
        <p:spPr>
          <a:xfrm rot="5400000" flipH="1" flipV="1">
            <a:off x="5085212" y="2222174"/>
            <a:ext cx="467083" cy="182104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9" idx="0"/>
            <a:endCxn id="136" idx="3"/>
          </p:cNvCxnSpPr>
          <p:nvPr/>
        </p:nvCxnSpPr>
        <p:spPr>
          <a:xfrm rot="16200000" flipV="1">
            <a:off x="5692374" y="2222231"/>
            <a:ext cx="466916" cy="181822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24" idx="0"/>
            <a:endCxn id="139" idx="1"/>
          </p:cNvCxnSpPr>
          <p:nvPr/>
        </p:nvCxnSpPr>
        <p:spPr>
          <a:xfrm rot="5400000" flipH="1" flipV="1">
            <a:off x="6957095" y="2221449"/>
            <a:ext cx="468132" cy="182505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29" idx="0"/>
            <a:endCxn id="139" idx="3"/>
          </p:cNvCxnSpPr>
          <p:nvPr/>
        </p:nvCxnSpPr>
        <p:spPr>
          <a:xfrm rot="16200000" flipV="1">
            <a:off x="7564259" y="2221907"/>
            <a:ext cx="467965" cy="181421"/>
          </a:xfrm>
          <a:prstGeom prst="bentConnector2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3" idx="4"/>
          </p:cNvCxnSpPr>
          <p:nvPr/>
        </p:nvCxnSpPr>
        <p:spPr>
          <a:xfrm rot="5400000" flipH="1" flipV="1">
            <a:off x="4967378" y="3181335"/>
            <a:ext cx="52010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endCxn id="134" idx="4"/>
          </p:cNvCxnSpPr>
          <p:nvPr/>
        </p:nvCxnSpPr>
        <p:spPr>
          <a:xfrm rot="5400000" flipH="1" flipV="1">
            <a:off x="4313271" y="3180849"/>
            <a:ext cx="5210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endCxn id="120" idx="4"/>
          </p:cNvCxnSpPr>
          <p:nvPr/>
        </p:nvCxnSpPr>
        <p:spPr>
          <a:xfrm rot="16200000" flipV="1">
            <a:off x="5756338" y="3181251"/>
            <a:ext cx="520272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endCxn id="141" idx="2"/>
          </p:cNvCxnSpPr>
          <p:nvPr/>
        </p:nvCxnSpPr>
        <p:spPr>
          <a:xfrm rot="16200000" flipV="1">
            <a:off x="3697791" y="3199909"/>
            <a:ext cx="476610" cy="6350"/>
          </a:xfrm>
          <a:prstGeom prst="bentConnector3">
            <a:avLst>
              <a:gd name="adj1" fmla="val 10258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25" idx="4"/>
          </p:cNvCxnSpPr>
          <p:nvPr/>
        </p:nvCxnSpPr>
        <p:spPr>
          <a:xfrm rot="16200000" flipV="1">
            <a:off x="6839721" y="3181201"/>
            <a:ext cx="520106" cy="270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endCxn id="130" idx="4"/>
          </p:cNvCxnSpPr>
          <p:nvPr/>
        </p:nvCxnSpPr>
        <p:spPr>
          <a:xfrm rot="16200000" flipV="1">
            <a:off x="7650962" y="3158836"/>
            <a:ext cx="475711" cy="271"/>
          </a:xfrm>
          <a:prstGeom prst="bentConnector3">
            <a:avLst>
              <a:gd name="adj1" fmla="val 50000"/>
            </a:avLst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모서리가 둥근 직사각형 144"/>
          <p:cNvSpPr/>
          <p:nvPr/>
        </p:nvSpPr>
        <p:spPr>
          <a:xfrm>
            <a:off x="3779912" y="3344412"/>
            <a:ext cx="4536504" cy="1989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Channel</a:t>
            </a:r>
            <a:endParaRPr lang="ko-KR" altLang="en-US" sz="800" b="1" dirty="0"/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6804248" y="1452611"/>
            <a:ext cx="1656184" cy="2182314"/>
          </a:xfrm>
          <a:prstGeom prst="roundRect">
            <a:avLst>
              <a:gd name="adj" fmla="val 5783"/>
            </a:avLst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3635896" y="1452611"/>
            <a:ext cx="2952328" cy="2182314"/>
          </a:xfrm>
          <a:prstGeom prst="roundRect">
            <a:avLst>
              <a:gd name="adj" fmla="val 5783"/>
            </a:avLst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15983"/>
            <a:ext cx="713299" cy="71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TextBox 195"/>
          <p:cNvSpPr txBox="1"/>
          <p:nvPr/>
        </p:nvSpPr>
        <p:spPr>
          <a:xfrm>
            <a:off x="3491880" y="1298093"/>
            <a:ext cx="775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hyperledger fabri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8" y="1059582"/>
            <a:ext cx="1332323" cy="3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cker swar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0" b="96712" l="9167" r="90000">
                        <a14:foregroundMark x1="45000" y1="31781" x2="45000" y2="31781"/>
                        <a14:foregroundMark x1="38056" y1="34247" x2="38056" y2="34247"/>
                        <a14:foregroundMark x1="50833" y1="31233" x2="50556" y2="31507"/>
                        <a14:foregroundMark x1="52917" y1="30959" x2="52639" y2="30959"/>
                        <a14:foregroundMark x1="58889" y1="31233" x2="58889" y2="31233"/>
                        <a14:foregroundMark x1="57083" y1="20822" x2="57083" y2="20822"/>
                        <a14:foregroundMark x1="50236" y1="33023" x2="48113" y2="33023"/>
                        <a14:foregroundMark x1="50943" y1="36279" x2="50472" y2="33023"/>
                        <a14:foregroundMark x1="47642" y1="36279" x2="48585" y2="32093"/>
                        <a14:foregroundMark x1="61321" y1="39070" x2="62264" y2="30698"/>
                        <a14:backgroundMark x1="49583" y1="30137" x2="49583" y2="30137"/>
                        <a14:backgroundMark x1="48113" y1="21860" x2="51651" y2="20930"/>
                        <a14:backgroundMark x1="54245" y1="29302" x2="54245" y2="29302"/>
                        <a14:backgroundMark x1="60849" y1="35814" x2="60849" y2="35814"/>
                        <a14:backgroundMark x1="58255" y1="36744" x2="58726" y2="34419"/>
                        <a14:backgroundMark x1="60377" y1="31628" x2="61557" y2="25116"/>
                        <a14:backgroundMark x1="51415" y1="32093" x2="51415" y2="25581"/>
                        <a14:backgroundMark x1="53302" y1="36744" x2="53302" y2="35349"/>
                        <a14:backgroundMark x1="51651" y1="34419" x2="51651" y2="32093"/>
                        <a14:backgroundMark x1="47642" y1="30698" x2="47642" y2="30698"/>
                        <a14:backgroundMark x1="47170" y1="33023" x2="47170" y2="39070"/>
                        <a14:backgroundMark x1="45283" y1="29302" x2="45047" y2="26047"/>
                        <a14:backgroundMark x1="56840" y1="32093" x2="57075" y2="30698"/>
                        <a14:backgroundMark x1="57547" y1="27907" x2="57547" y2="25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6952" r="36307" b="8261"/>
          <a:stretch/>
        </p:blipFill>
        <p:spPr bwMode="auto">
          <a:xfrm>
            <a:off x="2986409" y="2062222"/>
            <a:ext cx="503060" cy="75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C:\Users\yslee\Desktop\cloud-png-image-373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03" y="915566"/>
            <a:ext cx="713299" cy="71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6676711" y="1297676"/>
            <a:ext cx="775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Cloud#3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38458" y="3783059"/>
            <a:ext cx="382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Blockchain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Network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Hyperledger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Fabric 1.3.0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Chaincode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(Smart Contract)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Go-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lang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WorldState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DB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CouchDB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Orchestration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Docker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Swarm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3528" y="3446879"/>
            <a:ext cx="1669340" cy="276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ea typeface="맑은 고딕" panose="020B0503020000020004" pitchFamily="50" charset="-127"/>
              </a:rPr>
              <a:t>Blockchain</a:t>
            </a:r>
            <a:r>
              <a:rPr lang="en-US" altLang="ko-KR" sz="1200" b="1" dirty="0" smtClean="0">
                <a:solidFill>
                  <a:schemeClr val="bg1"/>
                </a:solidFill>
                <a:ea typeface="맑은 고딕" panose="020B0503020000020004" pitchFamily="50" charset="-127"/>
              </a:rPr>
              <a:t> Network</a:t>
            </a:r>
            <a:endParaRPr lang="ko-KR" altLang="en-US" sz="12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4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776</Words>
  <Application>Microsoft Office PowerPoint</Application>
  <PresentationFormat>화면 슬라이드 쇼(16:9)</PresentationFormat>
  <Paragraphs>359</Paragraphs>
  <Slides>20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1335</cp:revision>
  <dcterms:created xsi:type="dcterms:W3CDTF">2016-12-05T23:26:54Z</dcterms:created>
  <dcterms:modified xsi:type="dcterms:W3CDTF">2019-02-25T15:08:20Z</dcterms:modified>
</cp:coreProperties>
</file>